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57" r:id="rId2"/>
    <p:sldId id="261" r:id="rId3"/>
    <p:sldId id="262" r:id="rId4"/>
    <p:sldId id="317" r:id="rId5"/>
    <p:sldId id="258" r:id="rId6"/>
    <p:sldId id="259" r:id="rId7"/>
    <p:sldId id="286" r:id="rId8"/>
    <p:sldId id="263" r:id="rId9"/>
    <p:sldId id="264" r:id="rId10"/>
    <p:sldId id="265" r:id="rId11"/>
    <p:sldId id="266" r:id="rId12"/>
    <p:sldId id="267" r:id="rId13"/>
    <p:sldId id="269" r:id="rId14"/>
    <p:sldId id="319" r:id="rId15"/>
    <p:sldId id="320" r:id="rId16"/>
    <p:sldId id="272" r:id="rId17"/>
    <p:sldId id="273" r:id="rId18"/>
    <p:sldId id="278" r:id="rId19"/>
    <p:sldId id="279" r:id="rId20"/>
    <p:sldId id="280" r:id="rId21"/>
    <p:sldId id="281" r:id="rId22"/>
    <p:sldId id="282" r:id="rId23"/>
    <p:sldId id="283" r:id="rId24"/>
    <p:sldId id="290" r:id="rId25"/>
    <p:sldId id="291" r:id="rId26"/>
    <p:sldId id="292" r:id="rId27"/>
    <p:sldId id="293" r:id="rId28"/>
    <p:sldId id="294" r:id="rId29"/>
    <p:sldId id="295" r:id="rId30"/>
    <p:sldId id="297" r:id="rId31"/>
    <p:sldId id="298" r:id="rId32"/>
    <p:sldId id="327" r:id="rId33"/>
    <p:sldId id="328" r:id="rId34"/>
    <p:sldId id="299" r:id="rId35"/>
    <p:sldId id="303" r:id="rId36"/>
    <p:sldId id="314" r:id="rId37"/>
    <p:sldId id="308" r:id="rId38"/>
    <p:sldId id="313" r:id="rId39"/>
    <p:sldId id="329" r:id="rId40"/>
    <p:sldId id="330" r:id="rId41"/>
    <p:sldId id="331" r:id="rId42"/>
  </p:sldIdLst>
  <p:sldSz cx="9144000" cy="6858000" type="screen4x3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86" d="100"/>
          <a:sy n="86" d="100"/>
        </p:scale>
        <p:origin x="-6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976526-4D69-42F9-994D-E423996683C1}" type="datetimeFigureOut">
              <a:rPr lang="da-DK" smtClean="0"/>
              <a:pPr/>
              <a:t>12-08-2012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D370D7-FD02-4E98-9793-6CAAA6700002}" type="slidenum">
              <a:rPr lang="da-DK" smtClean="0"/>
              <a:pPr/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53D7B-099C-4018-90EE-CFE133648A2F}" type="datetimeFigureOut">
              <a:rPr lang="da-DK" smtClean="0"/>
              <a:pPr/>
              <a:t>12-08-2012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4F19B-9E08-40AC-8804-9ED159C7CEC8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53D7B-099C-4018-90EE-CFE133648A2F}" type="datetimeFigureOut">
              <a:rPr lang="da-DK" smtClean="0"/>
              <a:pPr/>
              <a:t>12-08-2012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4F19B-9E08-40AC-8804-9ED159C7CEC8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53D7B-099C-4018-90EE-CFE133648A2F}" type="datetimeFigureOut">
              <a:rPr lang="da-DK" smtClean="0"/>
              <a:pPr/>
              <a:t>12-08-2012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4F19B-9E08-40AC-8804-9ED159C7CEC8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53D7B-099C-4018-90EE-CFE133648A2F}" type="datetimeFigureOut">
              <a:rPr lang="da-DK" smtClean="0"/>
              <a:pPr/>
              <a:t>12-08-2012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4F19B-9E08-40AC-8804-9ED159C7CEC8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53D7B-099C-4018-90EE-CFE133648A2F}" type="datetimeFigureOut">
              <a:rPr lang="da-DK" smtClean="0"/>
              <a:pPr/>
              <a:t>12-08-2012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4F19B-9E08-40AC-8804-9ED159C7CEC8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53D7B-099C-4018-90EE-CFE133648A2F}" type="datetimeFigureOut">
              <a:rPr lang="da-DK" smtClean="0"/>
              <a:pPr/>
              <a:t>12-08-2012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4F19B-9E08-40AC-8804-9ED159C7CEC8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53D7B-099C-4018-90EE-CFE133648A2F}" type="datetimeFigureOut">
              <a:rPr lang="da-DK" smtClean="0"/>
              <a:pPr/>
              <a:t>12-08-2012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4F19B-9E08-40AC-8804-9ED159C7CEC8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53D7B-099C-4018-90EE-CFE133648A2F}" type="datetimeFigureOut">
              <a:rPr lang="da-DK" smtClean="0"/>
              <a:pPr/>
              <a:t>12-08-2012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4F19B-9E08-40AC-8804-9ED159C7CEC8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53D7B-099C-4018-90EE-CFE133648A2F}" type="datetimeFigureOut">
              <a:rPr lang="da-DK" smtClean="0"/>
              <a:pPr/>
              <a:t>12-08-2012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4F19B-9E08-40AC-8804-9ED159C7CEC8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53D7B-099C-4018-90EE-CFE133648A2F}" type="datetimeFigureOut">
              <a:rPr lang="da-DK" smtClean="0"/>
              <a:pPr/>
              <a:t>12-08-2012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4F19B-9E08-40AC-8804-9ED159C7CEC8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53D7B-099C-4018-90EE-CFE133648A2F}" type="datetimeFigureOut">
              <a:rPr lang="da-DK" smtClean="0"/>
              <a:pPr/>
              <a:t>12-08-2012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4F19B-9E08-40AC-8804-9ED159C7CEC8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953D7B-099C-4018-90EE-CFE133648A2F}" type="datetimeFigureOut">
              <a:rPr lang="da-DK" smtClean="0"/>
              <a:pPr/>
              <a:t>12-08-2012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44F19B-9E08-40AC-8804-9ED159C7CEC8}" type="slidenum">
              <a:rPr lang="da-DK" smtClean="0"/>
              <a:pPr/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cc.dk/udviklingogforskning/udviklings-ogforskningsprogrammer/didaktikoglaeringsrum/2136/genderingictineverydaylife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8UVNT4wvIGY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ordtilbillede.blogspot.com/" TargetMode="External"/><Relationship Id="rId2" Type="http://schemas.openxmlformats.org/officeDocument/2006/relationships/hyperlink" Target="http://www.bambuser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mediepiloternesvendborg.blogspot.com/" TargetMode="External"/><Relationship Id="rId2" Type="http://schemas.openxmlformats.org/officeDocument/2006/relationships/hyperlink" Target="http://medialisering-svendborg-2012.wikispaces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medieminuttet.blogspot.com/" TargetMode="External"/><Relationship Id="rId4" Type="http://schemas.openxmlformats.org/officeDocument/2006/relationships/hyperlink" Target="http://www.youtube.com/watch?v=J_iIGmYv8XA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216024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da-DK" b="1" dirty="0" smtClean="0"/>
              <a:t>Ny mediepædagogik </a:t>
            </a:r>
            <a:br>
              <a:rPr lang="da-DK" b="1" dirty="0" smtClean="0"/>
            </a:br>
            <a:r>
              <a:rPr lang="da-DK" b="1" dirty="0" smtClean="0"/>
              <a:t>og didaktisk praksis </a:t>
            </a:r>
            <a:br>
              <a:rPr lang="da-DK" b="1" dirty="0" smtClean="0"/>
            </a:br>
            <a:r>
              <a:rPr lang="da-DK" b="1" dirty="0" smtClean="0"/>
              <a:t>i et innovativt læringsmiljø</a:t>
            </a:r>
            <a:endParaRPr lang="da-DK" b="1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4725144"/>
            <a:ext cx="6400800" cy="913656"/>
          </a:xfrm>
        </p:spPr>
        <p:txBody>
          <a:bodyPr/>
          <a:lstStyle/>
          <a:p>
            <a:r>
              <a:rPr lang="da-DK" dirty="0" smtClean="0"/>
              <a:t>13. august 2012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20578" cy="6265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ktangel 2"/>
          <p:cNvSpPr/>
          <p:nvPr/>
        </p:nvSpPr>
        <p:spPr>
          <a:xfrm rot="10800000" flipV="1">
            <a:off x="2339752" y="6222868"/>
            <a:ext cx="68042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sz="1600" dirty="0" smtClean="0"/>
              <a:t>http://www2.lse.ac.uk/media@lse/research/EUKidsOnline/EU%20Kids%20II%20(2009-11)/EUKidsOnlineIIReports/Final%20report.pdf</a:t>
            </a:r>
            <a:endParaRPr lang="da-DK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3351"/>
            <a:ext cx="6616065" cy="6714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Grp="1" noChangeArrowheads="1"/>
          </p:cNvSpPr>
          <p:nvPr>
            <p:ph type="title"/>
          </p:nvPr>
        </p:nvSpPr>
        <p:spPr>
          <a:xfrm>
            <a:off x="685354" y="1124025"/>
            <a:ext cx="7772177" cy="1656457"/>
          </a:xfrm>
          <a:solidFill>
            <a:srgbClr val="FFFFFF"/>
          </a:solidFill>
          <a:ln w="36124">
            <a:solidFill>
              <a:srgbClr val="000000"/>
            </a:solidFill>
            <a:round/>
          </a:ln>
        </p:spPr>
        <p:txBody>
          <a:bodyPr lIns="62506" rIns="62506"/>
          <a:lstStyle/>
          <a:p>
            <a:pPr defTabSz="914145"/>
            <a:r>
              <a:rPr lang="da-DK" b="1" dirty="0" err="1" smtClean="0">
                <a:latin typeface="+mn-lt"/>
                <a:ea typeface="Helvetica" charset="0"/>
                <a:cs typeface="Helvetica" charset="0"/>
                <a:sym typeface="Helvetica" charset="0"/>
              </a:rPr>
              <a:t>Gendering</a:t>
            </a:r>
            <a:r>
              <a:rPr lang="da-DK" b="1" dirty="0" smtClean="0">
                <a:latin typeface="+mn-lt"/>
                <a:ea typeface="Helvetica" charset="0"/>
                <a:cs typeface="Helvetica" charset="0"/>
                <a:sym typeface="Helvetica" charset="0"/>
              </a:rPr>
              <a:t> ICT in </a:t>
            </a:r>
            <a:r>
              <a:rPr lang="da-DK" b="1" dirty="0" err="1" smtClean="0">
                <a:latin typeface="+mn-lt"/>
                <a:ea typeface="Helvetica" charset="0"/>
                <a:cs typeface="Helvetica" charset="0"/>
                <a:sym typeface="Helvetica" charset="0"/>
              </a:rPr>
              <a:t>everydaylife</a:t>
            </a:r>
            <a:endParaRPr lang="da-DK" dirty="0" smtClean="0">
              <a:latin typeface="+mn-lt"/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370707" y="3885531"/>
            <a:ext cx="6401470" cy="2350740"/>
          </a:xfrm>
        </p:spPr>
        <p:txBody>
          <a:bodyPr lIns="88896" tIns="50798" rIns="88896" bIns="50798" anchor="t"/>
          <a:lstStyle/>
          <a:p>
            <a:pPr marL="0" indent="0" defTabSz="914145">
              <a:lnSpc>
                <a:spcPct val="80000"/>
              </a:lnSpc>
              <a:spcBef>
                <a:spcPts val="352"/>
              </a:spcBef>
              <a:buNone/>
            </a:pPr>
            <a:endParaRPr lang="da-DK" sz="1000" u="sng" dirty="0" smtClean="0">
              <a:solidFill>
                <a:srgbClr val="888888"/>
              </a:solidFill>
              <a:latin typeface="Helvetica" charset="0"/>
              <a:ea typeface="Helvetica" charset="0"/>
              <a:cs typeface="Helvetica" charset="0"/>
              <a:sym typeface="Helvetica" charset="0"/>
              <a:hlinkClick r:id="rId2"/>
            </a:endParaRPr>
          </a:p>
          <a:p>
            <a:pPr marL="0" indent="0" defTabSz="914145">
              <a:lnSpc>
                <a:spcPct val="80000"/>
              </a:lnSpc>
              <a:spcBef>
                <a:spcPts val="352"/>
              </a:spcBef>
              <a:buNone/>
            </a:pPr>
            <a:endParaRPr lang="da-DK" sz="1000" u="sng" dirty="0" smtClean="0">
              <a:solidFill>
                <a:srgbClr val="888888"/>
              </a:solidFill>
              <a:latin typeface="Helvetica" charset="0"/>
              <a:ea typeface="Helvetica" charset="0"/>
              <a:cs typeface="Helvetica" charset="0"/>
              <a:sym typeface="Helvetica" charset="0"/>
              <a:hlinkClick r:id="rId2"/>
            </a:endParaRPr>
          </a:p>
          <a:p>
            <a:pPr marL="0" indent="0" defTabSz="914145">
              <a:lnSpc>
                <a:spcPct val="80000"/>
              </a:lnSpc>
              <a:spcBef>
                <a:spcPts val="352"/>
              </a:spcBef>
              <a:buNone/>
            </a:pPr>
            <a:endParaRPr lang="da-DK" sz="1000" u="sng" dirty="0" smtClean="0">
              <a:solidFill>
                <a:srgbClr val="888888"/>
              </a:solidFill>
              <a:latin typeface="Helvetica" charset="0"/>
              <a:ea typeface="Helvetica" charset="0"/>
              <a:cs typeface="Helvetica" charset="0"/>
              <a:sym typeface="Helvetica" charset="0"/>
              <a:hlinkClick r:id="rId2"/>
            </a:endParaRPr>
          </a:p>
          <a:p>
            <a:pPr marL="0" indent="0" defTabSz="914145">
              <a:lnSpc>
                <a:spcPct val="80000"/>
              </a:lnSpc>
              <a:spcBef>
                <a:spcPts val="352"/>
              </a:spcBef>
              <a:buNone/>
            </a:pPr>
            <a:endParaRPr lang="da-DK" sz="1000" u="sng" dirty="0" smtClean="0">
              <a:solidFill>
                <a:srgbClr val="888888"/>
              </a:solidFill>
              <a:latin typeface="Helvetica" charset="0"/>
              <a:ea typeface="Helvetica" charset="0"/>
              <a:cs typeface="Helvetica" charset="0"/>
              <a:sym typeface="Helvetica" charset="0"/>
              <a:hlinkClick r:id="rId2"/>
            </a:endParaRPr>
          </a:p>
          <a:p>
            <a:pPr marL="0" indent="0" defTabSz="914145">
              <a:lnSpc>
                <a:spcPct val="80000"/>
              </a:lnSpc>
              <a:spcBef>
                <a:spcPts val="352"/>
              </a:spcBef>
              <a:buNone/>
            </a:pPr>
            <a:endParaRPr lang="da-DK" sz="1000" u="sng" dirty="0" smtClean="0">
              <a:solidFill>
                <a:srgbClr val="888888"/>
              </a:solidFill>
              <a:latin typeface="Helvetica" charset="0"/>
              <a:ea typeface="Helvetica" charset="0"/>
              <a:cs typeface="Helvetica" charset="0"/>
              <a:sym typeface="Helvetica" charset="0"/>
              <a:hlinkClick r:id="rId2"/>
            </a:endParaRPr>
          </a:p>
          <a:p>
            <a:pPr marL="0" indent="0" defTabSz="914145">
              <a:lnSpc>
                <a:spcPct val="80000"/>
              </a:lnSpc>
              <a:spcBef>
                <a:spcPts val="352"/>
              </a:spcBef>
              <a:buNone/>
            </a:pPr>
            <a:endParaRPr lang="da-DK" sz="1000" u="sng" dirty="0" smtClean="0">
              <a:solidFill>
                <a:srgbClr val="888888"/>
              </a:solidFill>
              <a:latin typeface="Helvetica" charset="0"/>
              <a:ea typeface="Helvetica" charset="0"/>
              <a:cs typeface="Helvetica" charset="0"/>
              <a:sym typeface="Helvetica" charset="0"/>
              <a:hlinkClick r:id="rId2"/>
            </a:endParaRPr>
          </a:p>
          <a:p>
            <a:pPr marL="0" indent="0" defTabSz="914145">
              <a:lnSpc>
                <a:spcPct val="80000"/>
              </a:lnSpc>
              <a:spcBef>
                <a:spcPts val="352"/>
              </a:spcBef>
              <a:buNone/>
            </a:pPr>
            <a:endParaRPr lang="da-DK" sz="1000" u="sng" dirty="0" smtClean="0">
              <a:solidFill>
                <a:srgbClr val="888888"/>
              </a:solidFill>
              <a:latin typeface="Helvetica" charset="0"/>
              <a:ea typeface="Helvetica" charset="0"/>
              <a:cs typeface="Helvetica" charset="0"/>
              <a:sym typeface="Helvetica" charset="0"/>
              <a:hlinkClick r:id="rId2"/>
            </a:endParaRPr>
          </a:p>
          <a:p>
            <a:pPr marL="0" indent="0" defTabSz="914145">
              <a:lnSpc>
                <a:spcPct val="80000"/>
              </a:lnSpc>
              <a:spcBef>
                <a:spcPts val="352"/>
              </a:spcBef>
              <a:buNone/>
            </a:pPr>
            <a:r>
              <a:rPr lang="da-DK" sz="1000" u="sng" dirty="0" smtClean="0">
                <a:solidFill>
                  <a:srgbClr val="888888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  <a:hlinkClick r:id="rId2"/>
              </a:rPr>
              <a:t>http://www.ucc.dk/udviklingogforskning/udviklings-ogforskningsprogrammer/didaktikoglaeringsrum/2136/genderingictineverydaylife/</a:t>
            </a:r>
            <a:endParaRPr lang="da-DK" sz="1300" dirty="0" smtClean="0">
              <a:solidFill>
                <a:srgbClr val="888888"/>
              </a:solidFill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352"/>
              </a:spcBef>
              <a:buNone/>
            </a:pPr>
            <a:endParaRPr lang="da-DK" sz="1300" dirty="0" smtClean="0">
              <a:solidFill>
                <a:srgbClr val="888888"/>
              </a:solidFill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352"/>
              </a:spcBef>
              <a:buNone/>
            </a:pPr>
            <a:r>
              <a:rPr lang="da-DK" sz="1000" u="sng" dirty="0" smtClean="0">
                <a:solidFill>
                  <a:srgbClr val="888888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http://www.ucc.dk/public/dokumenter/UFEV/Enheden%20for%20udvikling%20og%20forskning/Projektpr%E6sentationer%202009%20Lowres%20-%20til%20web/15_Gendering%20ICT%20in%20everyday%20life.pdf</a:t>
            </a:r>
            <a:endParaRPr lang="da-DK" sz="1300" dirty="0" smtClean="0">
              <a:solidFill>
                <a:srgbClr val="888888"/>
              </a:solidFill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352"/>
              </a:spcBef>
              <a:buNone/>
            </a:pPr>
            <a:endParaRPr lang="da-DK" sz="1300" dirty="0" smtClean="0">
              <a:solidFill>
                <a:srgbClr val="888888"/>
              </a:solidFill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352"/>
              </a:spcBef>
              <a:buNone/>
            </a:pPr>
            <a:endParaRPr lang="da-DK" sz="1300" dirty="0" smtClean="0">
              <a:solidFill>
                <a:srgbClr val="888888"/>
              </a:solidFill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352"/>
              </a:spcBef>
              <a:buNone/>
            </a:pPr>
            <a:endParaRPr lang="da-DK" sz="1300" dirty="0" smtClean="0">
              <a:solidFill>
                <a:srgbClr val="888888"/>
              </a:solidFill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352"/>
              </a:spcBef>
              <a:buNone/>
            </a:pPr>
            <a:endParaRPr lang="da-DK" sz="1300" dirty="0" smtClean="0">
              <a:solidFill>
                <a:srgbClr val="888888"/>
              </a:solidFill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352"/>
              </a:spcBef>
              <a:buNone/>
            </a:pPr>
            <a:endParaRPr lang="da-DK" sz="1300" dirty="0" smtClean="0">
              <a:solidFill>
                <a:srgbClr val="888888"/>
              </a:solidFill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352"/>
              </a:spcBef>
              <a:buNone/>
            </a:pPr>
            <a:endParaRPr lang="da-DK" sz="1300" dirty="0" smtClean="0">
              <a:solidFill>
                <a:srgbClr val="888888"/>
              </a:solidFill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ChangeArrowheads="1"/>
          </p:cNvSpPr>
          <p:nvPr>
            <p:ph type="title"/>
          </p:nvPr>
        </p:nvSpPr>
        <p:spPr>
          <a:xfrm>
            <a:off x="456531" y="274588"/>
            <a:ext cx="8229823" cy="1143000"/>
          </a:xfrm>
          <a:solidFill>
            <a:srgbClr val="FFFFFF"/>
          </a:solidFill>
          <a:ln w="36124">
            <a:solidFill>
              <a:srgbClr val="000000"/>
            </a:solidFill>
            <a:round/>
          </a:ln>
        </p:spPr>
        <p:txBody>
          <a:bodyPr lIns="62506" rIns="62506"/>
          <a:lstStyle/>
          <a:p>
            <a:pPr defTabSz="914145"/>
            <a:r>
              <a:rPr lang="da-DK" sz="3400" dirty="0" smtClean="0">
                <a:latin typeface="+mn-lt"/>
                <a:ea typeface="Helvetica" charset="0"/>
                <a:cs typeface="Helvetica" charset="0"/>
                <a:sym typeface="Helvetica" charset="0"/>
              </a:rPr>
              <a:t>Mediefortællinger</a:t>
            </a:r>
            <a:br>
              <a:rPr lang="da-DK" sz="3400" dirty="0" smtClean="0">
                <a:latin typeface="+mn-lt"/>
                <a:ea typeface="Helvetica" charset="0"/>
                <a:cs typeface="Helvetica" charset="0"/>
                <a:sym typeface="Helvetica" charset="0"/>
              </a:rPr>
            </a:br>
            <a:r>
              <a:rPr lang="da-DK" sz="3400" dirty="0" smtClean="0">
                <a:latin typeface="+mn-lt"/>
                <a:ea typeface="Helvetica" charset="0"/>
                <a:cs typeface="Helvetica" charset="0"/>
                <a:sym typeface="Helvetica" charset="0"/>
              </a:rPr>
              <a:t>- veluddannede familier</a:t>
            </a:r>
            <a:endParaRPr lang="da-DK" dirty="0" smtClean="0">
              <a:latin typeface="+mn-lt"/>
            </a:endParaRP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6531" y="1599531"/>
            <a:ext cx="8229823" cy="4526235"/>
          </a:xfrm>
        </p:spPr>
        <p:txBody>
          <a:bodyPr lIns="88896" tIns="50798" rIns="88896" bIns="50798" anchor="t"/>
          <a:lstStyle/>
          <a:p>
            <a:pPr marL="113849" indent="-113849" defTabSz="914145">
              <a:lnSpc>
                <a:spcPct val="80000"/>
              </a:lnSpc>
              <a:spcBef>
                <a:spcPts val="352"/>
              </a:spcBef>
              <a:buNone/>
            </a:pPr>
            <a:endParaRPr lang="da-DK" sz="2200" dirty="0" smtClean="0">
              <a:ea typeface="Helvetica" charset="0"/>
              <a:cs typeface="Helvetica" charset="0"/>
              <a:sym typeface="Helvetica" charset="0"/>
            </a:endParaRPr>
          </a:p>
          <a:p>
            <a:pPr marL="113849" indent="-113849" defTabSz="914145">
              <a:lnSpc>
                <a:spcPct val="80000"/>
              </a:lnSpc>
              <a:spcBef>
                <a:spcPts val="352"/>
              </a:spcBef>
              <a:buNone/>
            </a:pPr>
            <a:endParaRPr lang="da-DK" sz="2200" dirty="0" smtClean="0">
              <a:ea typeface="Helvetica" charset="0"/>
              <a:cs typeface="Helvetica" charset="0"/>
              <a:sym typeface="Helvetica" charset="0"/>
            </a:endParaRPr>
          </a:p>
          <a:p>
            <a:pPr marL="113849" indent="-113849" defTabSz="914145">
              <a:lnSpc>
                <a:spcPct val="80000"/>
              </a:lnSpc>
              <a:spcBef>
                <a:spcPts val="352"/>
              </a:spcBef>
              <a:buClr>
                <a:srgbClr val="000000"/>
              </a:buClr>
            </a:pPr>
            <a:r>
              <a:rPr lang="da-DK" sz="2200" dirty="0" smtClean="0">
                <a:ea typeface="Helvetica" charset="0"/>
                <a:cs typeface="Helvetica" charset="0"/>
                <a:sym typeface="Helvetica" charset="0"/>
              </a:rPr>
              <a:t> Dreng, 15 år: ”Jeg blev født i -97, og der var teknologien ikke så højt udviklet, som den er nu… Vi er født i en tid, hvor vi ikke havde så gode computere og heller ikke herhjemme..”</a:t>
            </a:r>
          </a:p>
          <a:p>
            <a:pPr marL="113849" indent="-113849" defTabSz="914145">
              <a:lnSpc>
                <a:spcPct val="80000"/>
              </a:lnSpc>
              <a:spcBef>
                <a:spcPts val="352"/>
              </a:spcBef>
              <a:buClr>
                <a:srgbClr val="000000"/>
              </a:buClr>
              <a:buFont typeface="ArialMT" charset="0"/>
              <a:buChar char="•"/>
            </a:pPr>
            <a:endParaRPr lang="da-DK" sz="2200" dirty="0" smtClean="0">
              <a:ea typeface="Helvetica" charset="0"/>
              <a:cs typeface="Helvetica" charset="0"/>
              <a:sym typeface="Helvetica" charset="0"/>
            </a:endParaRPr>
          </a:p>
          <a:p>
            <a:pPr marL="130592" indent="-130592" defTabSz="914145">
              <a:lnSpc>
                <a:spcPct val="80000"/>
              </a:lnSpc>
              <a:spcBef>
                <a:spcPts val="141"/>
              </a:spcBef>
              <a:buClr>
                <a:srgbClr val="000000"/>
              </a:buClr>
              <a:buFont typeface="ArialMT" charset="0"/>
              <a:buChar char="•"/>
            </a:pPr>
            <a:endParaRPr lang="da-DK" sz="2200" dirty="0" smtClean="0">
              <a:ea typeface="Helvetica" charset="0"/>
              <a:cs typeface="Helvetica" charset="0"/>
              <a:sym typeface="Helvetica" charset="0"/>
            </a:endParaRPr>
          </a:p>
          <a:p>
            <a:pPr marL="130592" indent="-130592" defTabSz="914145">
              <a:lnSpc>
                <a:spcPct val="80000"/>
              </a:lnSpc>
              <a:spcBef>
                <a:spcPts val="141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sz="2200" dirty="0" smtClean="0">
                <a:ea typeface="Helvetica" charset="0"/>
                <a:cs typeface="Helvetica" charset="0"/>
                <a:sym typeface="Helvetica" charset="0"/>
              </a:rPr>
              <a:t>Far: Vi har ikke længere forventninger til, at skolen og lærerne er på omgangshøjde med den teknologiske og mediemæssige udvikling.</a:t>
            </a:r>
          </a:p>
          <a:p>
            <a:pPr marL="130592" indent="-130592" defTabSz="914145">
              <a:lnSpc>
                <a:spcPct val="80000"/>
              </a:lnSpc>
              <a:spcBef>
                <a:spcPts val="141"/>
              </a:spcBef>
              <a:buNone/>
            </a:pPr>
            <a:endParaRPr lang="da-DK" sz="2200" dirty="0" smtClean="0">
              <a:ea typeface="Helvetica" charset="0"/>
              <a:cs typeface="Helvetica" charset="0"/>
              <a:sym typeface="Helvetica" charset="0"/>
            </a:endParaRPr>
          </a:p>
          <a:p>
            <a:pPr marL="130592" indent="-130592" defTabSz="914145">
              <a:lnSpc>
                <a:spcPct val="80000"/>
              </a:lnSpc>
              <a:spcBef>
                <a:spcPts val="141"/>
              </a:spcBef>
              <a:buNone/>
            </a:pPr>
            <a:endParaRPr lang="da-DK" sz="2200" dirty="0" smtClean="0">
              <a:ea typeface="Helvetica" charset="0"/>
              <a:cs typeface="Helvetica" charset="0"/>
              <a:sym typeface="Helvetica" charset="0"/>
            </a:endParaRPr>
          </a:p>
          <a:p>
            <a:pPr marL="130592" indent="-130592" defTabSz="914145">
              <a:lnSpc>
                <a:spcPct val="80000"/>
              </a:lnSpc>
              <a:spcBef>
                <a:spcPts val="141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sz="2200" dirty="0" smtClean="0">
                <a:ea typeface="Helvetica" charset="0"/>
                <a:cs typeface="Helvetica" charset="0"/>
                <a:sym typeface="Helvetica" charset="0"/>
              </a:rPr>
              <a:t>Mor: Vi kritiserer ikke længere skolen og lærerne, når teknologien ikke virker.</a:t>
            </a:r>
          </a:p>
          <a:p>
            <a:pPr marL="113849" indent="-113849" defTabSz="914145">
              <a:lnSpc>
                <a:spcPct val="80000"/>
              </a:lnSpc>
              <a:spcBef>
                <a:spcPts val="352"/>
              </a:spcBef>
              <a:buClr>
                <a:srgbClr val="000000"/>
              </a:buClr>
              <a:buFont typeface="ArialMT" charset="0"/>
              <a:buChar char="•"/>
            </a:pPr>
            <a:endParaRPr lang="da-DK" sz="2200" dirty="0" smtClean="0">
              <a:ea typeface="Helvetica" charset="0"/>
              <a:cs typeface="Helvetica" charset="0"/>
              <a:sym typeface="Helvetica" charset="0"/>
            </a:endParaRPr>
          </a:p>
          <a:p>
            <a:pPr marL="113849" indent="-113849" defTabSz="914145">
              <a:lnSpc>
                <a:spcPct val="80000"/>
              </a:lnSpc>
              <a:spcBef>
                <a:spcPts val="352"/>
              </a:spcBef>
              <a:buNone/>
            </a:pPr>
            <a:endParaRPr lang="da-DK" sz="2200" dirty="0" smtClean="0">
              <a:ea typeface="Helvetica" charset="0"/>
              <a:cs typeface="Helvetica" charset="0"/>
              <a:sym typeface="Helvetica" charset="0"/>
            </a:endParaRPr>
          </a:p>
          <a:p>
            <a:pPr marL="113849" indent="-113849" defTabSz="914145">
              <a:lnSpc>
                <a:spcPct val="80000"/>
              </a:lnSpc>
              <a:spcBef>
                <a:spcPts val="352"/>
              </a:spcBef>
              <a:buNone/>
            </a:pPr>
            <a:endParaRPr lang="da-DK" sz="2200" dirty="0" smtClean="0">
              <a:ea typeface="Helvetica" charset="0"/>
              <a:cs typeface="Helvetica" charset="0"/>
              <a:sym typeface="Helvetica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Lærerne og de nye vilkår</a:t>
            </a:r>
            <a:endParaRPr lang="da-DK" dirty="0"/>
          </a:p>
        </p:txBody>
      </p:sp>
      <p:pic>
        <p:nvPicPr>
          <p:cNvPr id="5" name="Pladsholder til indhold 4" descr="Lærerne og de nye vilkår, figur 1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11760" y="1124744"/>
            <a:ext cx="4826318" cy="5460683"/>
          </a:xfrm>
        </p:spPr>
      </p:pic>
      <p:sp>
        <p:nvSpPr>
          <p:cNvPr id="4" name="Afrundet rektangel 3"/>
          <p:cNvSpPr/>
          <p:nvPr/>
        </p:nvSpPr>
        <p:spPr>
          <a:xfrm>
            <a:off x="1331913" y="260350"/>
            <a:ext cx="6840537" cy="936625"/>
          </a:xfrm>
          <a:prstGeom prst="roundRect">
            <a:avLst/>
          </a:prstGeom>
          <a:solidFill>
            <a:srgbClr val="E70777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a-DK" sz="4400" b="1" dirty="0" smtClean="0">
                <a:solidFill>
                  <a:schemeClr val="bg1"/>
                </a:solidFill>
                <a:latin typeface="Bradley Hand ITC" pitchFamily="66" charset="0"/>
              </a:rPr>
              <a:t>Lærerne og de nye vilkår</a:t>
            </a:r>
            <a:endParaRPr lang="da-DK" sz="44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Afrundet rektangel 17"/>
          <p:cNvSpPr/>
          <p:nvPr/>
        </p:nvSpPr>
        <p:spPr>
          <a:xfrm>
            <a:off x="1331913" y="260350"/>
            <a:ext cx="6840537" cy="936625"/>
          </a:xfrm>
          <a:prstGeom prst="roundRect">
            <a:avLst/>
          </a:prstGeom>
          <a:solidFill>
            <a:srgbClr val="E70777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a-DK" sz="4400" b="1" dirty="0" err="1">
                <a:solidFill>
                  <a:schemeClr val="bg1"/>
                </a:solidFill>
                <a:latin typeface="Bradley Hand ITC" pitchFamily="66" charset="0"/>
              </a:rPr>
              <a:t>Læringsrum</a:t>
            </a:r>
            <a:r>
              <a:rPr lang="da-DK" sz="4400" b="1" dirty="0">
                <a:solidFill>
                  <a:schemeClr val="bg1"/>
                </a:solidFill>
                <a:latin typeface="Bradley Hand ITC" pitchFamily="66" charset="0"/>
              </a:rPr>
              <a:t> og ressourcer</a:t>
            </a:r>
          </a:p>
        </p:txBody>
      </p:sp>
      <p:pic>
        <p:nvPicPr>
          <p:cNvPr id="7171" name="Billede 4" descr="trekan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1412875"/>
            <a:ext cx="7013575" cy="528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b="1" dirty="0" smtClean="0"/>
              <a:t>Et udvidet didaktikbegreb</a:t>
            </a:r>
            <a:endParaRPr lang="da-DK" b="1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 dirty="0" smtClean="0"/>
          </a:p>
          <a:p>
            <a:r>
              <a:rPr lang="da-DK" dirty="0" smtClean="0"/>
              <a:t>FRA: et </a:t>
            </a:r>
            <a:r>
              <a:rPr lang="da-DK" i="1" dirty="0"/>
              <a:t>snævert</a:t>
            </a:r>
            <a:r>
              <a:rPr lang="da-DK" dirty="0"/>
              <a:t> didaktikbegreb   </a:t>
            </a:r>
            <a:r>
              <a:rPr lang="da-DK" dirty="0">
                <a:sym typeface="Wingdings"/>
              </a:rPr>
              <a:t></a:t>
            </a:r>
            <a:r>
              <a:rPr lang="da-DK" dirty="0"/>
              <a:t>   (med en fokus på) mål og </a:t>
            </a:r>
            <a:r>
              <a:rPr lang="da-DK" dirty="0" smtClean="0"/>
              <a:t>midler</a:t>
            </a:r>
          </a:p>
          <a:p>
            <a:pPr>
              <a:buNone/>
            </a:pPr>
            <a:endParaRPr lang="da-DK" dirty="0" smtClean="0"/>
          </a:p>
          <a:p>
            <a:r>
              <a:rPr lang="da-DK" dirty="0" smtClean="0"/>
              <a:t>TIL : et </a:t>
            </a:r>
            <a:r>
              <a:rPr lang="da-DK" i="1" dirty="0"/>
              <a:t>udvidet</a:t>
            </a:r>
            <a:r>
              <a:rPr lang="da-DK" dirty="0"/>
              <a:t> didaktikbegreb   </a:t>
            </a:r>
            <a:r>
              <a:rPr lang="da-DK" dirty="0">
                <a:sym typeface="Wingdings"/>
              </a:rPr>
              <a:t></a:t>
            </a:r>
            <a:r>
              <a:rPr lang="da-DK" dirty="0"/>
              <a:t>   (med en fokus på) undervisning og læreprocesser</a:t>
            </a:r>
          </a:p>
          <a:p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da-DK" dirty="0" smtClean="0"/>
              <a:t/>
            </a:r>
            <a:br>
              <a:rPr lang="da-DK" dirty="0" smtClean="0"/>
            </a:br>
            <a:r>
              <a:rPr lang="da-DK" dirty="0" smtClean="0"/>
              <a:t>Understøttelse af praksis i indskolingen</a:t>
            </a:r>
            <a:br>
              <a:rPr lang="da-DK" dirty="0" smtClean="0"/>
            </a:b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752528"/>
          </a:xfrm>
        </p:spPr>
        <p:txBody>
          <a:bodyPr>
            <a:normAutofit fontScale="25000" lnSpcReduction="20000"/>
          </a:bodyPr>
          <a:lstStyle/>
          <a:p>
            <a:endParaRPr lang="da-DK" dirty="0" smtClean="0"/>
          </a:p>
          <a:p>
            <a:r>
              <a:rPr lang="da-DK" sz="7200" b="1" dirty="0" smtClean="0"/>
              <a:t>Som afslutning på et forløb i faglig læsning i 2. kl.: Indsamle </a:t>
            </a:r>
            <a:r>
              <a:rPr lang="da-DK" sz="7200" b="1" dirty="0"/>
              <a:t>viden om </a:t>
            </a:r>
            <a:r>
              <a:rPr lang="da-DK" sz="7200" b="1" dirty="0" smtClean="0"/>
              <a:t>dyr </a:t>
            </a:r>
            <a:r>
              <a:rPr lang="da-DK" sz="7200" b="1" dirty="0"/>
              <a:t>og </a:t>
            </a:r>
            <a:r>
              <a:rPr lang="da-DK" sz="7200" b="1" dirty="0" smtClean="0"/>
              <a:t>producere </a:t>
            </a:r>
            <a:r>
              <a:rPr lang="da-DK" sz="7200" b="1" dirty="0"/>
              <a:t>en fagbog. </a:t>
            </a:r>
            <a:endParaRPr lang="da-DK" sz="7200" b="1" dirty="0" smtClean="0"/>
          </a:p>
          <a:p>
            <a:endParaRPr lang="da-DK" sz="7200" b="1" dirty="0" smtClean="0"/>
          </a:p>
          <a:p>
            <a:r>
              <a:rPr lang="da-DK" sz="7200" b="1" dirty="0" smtClean="0"/>
              <a:t>Introduktion: Gæt et dyr. Fortæl om et dyr du kender godt. Fortæl om </a:t>
            </a:r>
            <a:r>
              <a:rPr lang="da-DK" sz="7200" b="1" dirty="0" err="1" smtClean="0"/>
              <a:t>dyretsom</a:t>
            </a:r>
            <a:r>
              <a:rPr lang="da-DK" sz="7200" b="1" dirty="0" smtClean="0"/>
              <a:t> om du fortæller til en blind, men sig ikke dyrets navn. Varighed 1 minut .</a:t>
            </a:r>
            <a:br>
              <a:rPr lang="da-DK" sz="7200" b="1" dirty="0" smtClean="0"/>
            </a:br>
            <a:r>
              <a:rPr lang="da-DK" sz="7200" b="1" dirty="0" smtClean="0"/>
              <a:t>Optagelse: </a:t>
            </a:r>
            <a:r>
              <a:rPr lang="da-DK" sz="7200" b="1" dirty="0" err="1" smtClean="0"/>
              <a:t>Easi</a:t>
            </a:r>
            <a:r>
              <a:rPr lang="da-DK" sz="7200" b="1" dirty="0"/>
              <a:t> </a:t>
            </a:r>
            <a:r>
              <a:rPr lang="da-DK" sz="7200" b="1" dirty="0" smtClean="0"/>
              <a:t>Speak. Ingen redigering og afspilning på computer. </a:t>
            </a:r>
          </a:p>
          <a:p>
            <a:endParaRPr lang="da-DK" sz="7200" b="1" dirty="0" smtClean="0"/>
          </a:p>
          <a:p>
            <a:r>
              <a:rPr lang="da-DK" sz="7200" b="1" dirty="0" smtClean="0"/>
              <a:t>Indsamling: </a:t>
            </a:r>
            <a:r>
              <a:rPr lang="da-DK" sz="7200" b="1" dirty="0"/>
              <a:t>Danske Dyr, </a:t>
            </a:r>
            <a:r>
              <a:rPr lang="da-DK" sz="7200" b="1" dirty="0" smtClean="0"/>
              <a:t>søger billeder i de rigtige formater på </a:t>
            </a:r>
            <a:r>
              <a:rPr lang="da-DK" sz="7200" b="1" dirty="0" err="1" smtClean="0"/>
              <a:t>Google</a:t>
            </a:r>
            <a:r>
              <a:rPr lang="da-DK" sz="7200" b="1" dirty="0"/>
              <a:t> </a:t>
            </a:r>
            <a:r>
              <a:rPr lang="da-DK" sz="7200" b="1" dirty="0" smtClean="0"/>
              <a:t>og gemme dem. </a:t>
            </a:r>
          </a:p>
          <a:p>
            <a:endParaRPr lang="da-DK" sz="7200" b="1" dirty="0" smtClean="0"/>
          </a:p>
          <a:p>
            <a:r>
              <a:rPr lang="da-DK" sz="7200" b="1" dirty="0" smtClean="0"/>
              <a:t>Produktion: De udvalgte billeder lægges i rækkefølge, der skrives tekst på billederne, indtales lyd og vælges underlægningsmusik og vælges passende overgange mellem billederne. Photo Story.</a:t>
            </a:r>
          </a:p>
          <a:p>
            <a:pPr>
              <a:buNone/>
            </a:pPr>
            <a:endParaRPr lang="da-DK" sz="7200" b="1" dirty="0" smtClean="0"/>
          </a:p>
          <a:p>
            <a:pPr>
              <a:buNone/>
            </a:pPr>
            <a:endParaRPr lang="da-DK" sz="7200" b="1" dirty="0" smtClean="0"/>
          </a:p>
          <a:p>
            <a:pPr>
              <a:buNone/>
            </a:pPr>
            <a:r>
              <a:rPr lang="da-DK" sz="7200" b="1" dirty="0" smtClean="0"/>
              <a:t>Om arbejdsformerne:</a:t>
            </a:r>
          </a:p>
          <a:p>
            <a:pPr>
              <a:buNone/>
            </a:pPr>
            <a:r>
              <a:rPr lang="da-DK" sz="7200" b="1" dirty="0" smtClean="0"/>
              <a:t>”Børnene </a:t>
            </a:r>
            <a:r>
              <a:rPr lang="da-DK" sz="7200" b="1" dirty="0"/>
              <a:t>skal arbejde to og to</a:t>
            </a:r>
            <a:r>
              <a:rPr lang="da-DK" sz="7200" b="1" dirty="0" smtClean="0"/>
              <a:t>”.</a:t>
            </a:r>
          </a:p>
          <a:p>
            <a:pPr>
              <a:buNone/>
            </a:pPr>
            <a:r>
              <a:rPr lang="da-DK" sz="7200" b="1" dirty="0" smtClean="0"/>
              <a:t>”</a:t>
            </a:r>
            <a:r>
              <a:rPr lang="da-DK" sz="7200" b="1" dirty="0"/>
              <a:t>I indskolingen har vi altid i stort set alle fag arbejdet værkstedsorienteret</a:t>
            </a:r>
            <a:r>
              <a:rPr lang="da-DK" sz="5500" b="1" dirty="0" smtClean="0"/>
              <a:t>”.</a:t>
            </a:r>
            <a:endParaRPr lang="da-DK" sz="5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da-DK" dirty="0"/>
              <a:t>U</a:t>
            </a:r>
            <a:r>
              <a:rPr lang="da-DK" dirty="0" smtClean="0"/>
              <a:t>dfordring af praksis i udskolingen</a:t>
            </a:r>
            <a:endParaRPr lang="da-DK" dirty="0"/>
          </a:p>
        </p:txBody>
      </p:sp>
      <p:sp>
        <p:nvSpPr>
          <p:cNvPr id="5" name="Pladsholder til indhol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da-DK" dirty="0" smtClean="0"/>
          </a:p>
          <a:p>
            <a:pPr>
              <a:buNone/>
            </a:pPr>
            <a:endParaRPr lang="da-DK" dirty="0" smtClean="0"/>
          </a:p>
          <a:p>
            <a:pPr>
              <a:buNone/>
            </a:pPr>
            <a:r>
              <a:rPr lang="da-DK" dirty="0"/>
              <a:t>P</a:t>
            </a:r>
            <a:r>
              <a:rPr lang="da-DK" dirty="0" smtClean="0"/>
              <a:t>ia </a:t>
            </a:r>
            <a:r>
              <a:rPr lang="da-DK" dirty="0" err="1" smtClean="0"/>
              <a:t>Bajlum</a:t>
            </a:r>
            <a:r>
              <a:rPr lang="da-DK" dirty="0" smtClean="0"/>
              <a:t> Esbensen (2012):</a:t>
            </a:r>
          </a:p>
          <a:p>
            <a:pPr>
              <a:buNone/>
            </a:pPr>
            <a:endParaRPr lang="da-DK" dirty="0" smtClean="0"/>
          </a:p>
          <a:p>
            <a:pPr>
              <a:buNone/>
            </a:pPr>
            <a:r>
              <a:rPr lang="da-DK" dirty="0" err="1" smtClean="0"/>
              <a:t>Somebody</a:t>
            </a:r>
            <a:r>
              <a:rPr lang="da-DK" dirty="0" smtClean="0"/>
              <a:t> I </a:t>
            </a:r>
            <a:r>
              <a:rPr lang="da-DK" dirty="0" err="1" smtClean="0"/>
              <a:t>used</a:t>
            </a:r>
            <a:r>
              <a:rPr lang="da-DK" dirty="0" smtClean="0"/>
              <a:t> to </a:t>
            </a:r>
            <a:r>
              <a:rPr lang="da-DK" dirty="0" err="1" smtClean="0"/>
              <a:t>know</a:t>
            </a:r>
            <a:r>
              <a:rPr lang="da-DK" dirty="0" smtClean="0"/>
              <a:t>  </a:t>
            </a:r>
          </a:p>
          <a:p>
            <a:pPr>
              <a:buNone/>
            </a:pPr>
            <a:r>
              <a:rPr lang="da-DK" dirty="0" smtClean="0"/>
              <a:t>- et multimodalt forløb i 8b.</a:t>
            </a:r>
          </a:p>
          <a:p>
            <a:pPr>
              <a:buNone/>
            </a:pPr>
            <a:endParaRPr lang="da-DK" dirty="0" smtClean="0"/>
          </a:p>
          <a:p>
            <a:pPr>
              <a:buNone/>
            </a:pPr>
            <a:endParaRPr lang="da-DK" sz="1400" dirty="0" smtClean="0">
              <a:hlinkClick r:id="rId2"/>
            </a:endParaRPr>
          </a:p>
          <a:p>
            <a:pPr>
              <a:buNone/>
            </a:pPr>
            <a:endParaRPr lang="da-DK" sz="1400" dirty="0" smtClean="0">
              <a:hlinkClick r:id="rId2"/>
            </a:endParaRPr>
          </a:p>
          <a:p>
            <a:pPr>
              <a:buNone/>
            </a:pPr>
            <a:endParaRPr lang="da-DK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da-DK" dirty="0"/>
              <a:t>U</a:t>
            </a:r>
            <a:r>
              <a:rPr lang="da-DK" dirty="0" smtClean="0"/>
              <a:t>dfordring af praksis i udskolingen</a:t>
            </a:r>
            <a:endParaRPr lang="da-DK" dirty="0"/>
          </a:p>
        </p:txBody>
      </p:sp>
      <p:pic>
        <p:nvPicPr>
          <p:cNvPr id="4" name="Pladsholder til indhold 3" descr="Digitale medier og dansk - udskolingen 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59707" y="1600197"/>
            <a:ext cx="7296150" cy="48387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ChangeArrowheads="1"/>
          </p:cNvSpPr>
          <p:nvPr>
            <p:ph type="title"/>
          </p:nvPr>
        </p:nvSpPr>
        <p:spPr>
          <a:xfrm>
            <a:off x="456531" y="188640"/>
            <a:ext cx="8229823" cy="503411"/>
          </a:xfrm>
          <a:solidFill>
            <a:srgbClr val="FFFFFF"/>
          </a:solidFill>
          <a:ln w="36124">
            <a:solidFill>
              <a:srgbClr val="000000"/>
            </a:solidFill>
            <a:round/>
          </a:ln>
        </p:spPr>
        <p:txBody>
          <a:bodyPr lIns="62506" rIns="62506"/>
          <a:lstStyle/>
          <a:p>
            <a:pPr defTabSz="914145"/>
            <a:r>
              <a:rPr lang="da-DK" sz="2500" dirty="0" err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Folkeskolen.dk</a:t>
            </a:r>
            <a:r>
              <a:rPr lang="da-DK" sz="25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  </a:t>
            </a:r>
            <a:endParaRPr lang="da-DK" dirty="0" smtClean="0"/>
          </a:p>
        </p:txBody>
      </p:sp>
      <p:pic>
        <p:nvPicPr>
          <p:cNvPr id="6147" name="Picture 2" descr="image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4" y="1052588"/>
            <a:ext cx="4104308" cy="4525119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</p:pic>
      <p:pic>
        <p:nvPicPr>
          <p:cNvPr id="6148" name="Picture 3" descr="image3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8955" y="908596"/>
            <a:ext cx="5363393" cy="2601888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</p:pic>
      <p:pic>
        <p:nvPicPr>
          <p:cNvPr id="6149" name="Picture 4" descr="image4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482" y="3932411"/>
            <a:ext cx="4162350" cy="1476747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</p:pic>
      <p:pic>
        <p:nvPicPr>
          <p:cNvPr id="6150" name="Picture 5" descr="image5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8594" y="5660306"/>
            <a:ext cx="5143500" cy="981149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</p:pic>
      <p:pic>
        <p:nvPicPr>
          <p:cNvPr id="6151" name="Picture 6" descr="image6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3974" y="5084341"/>
            <a:ext cx="3812977" cy="1540371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da-DK" dirty="0"/>
              <a:t>U</a:t>
            </a:r>
            <a:r>
              <a:rPr lang="da-DK" dirty="0" smtClean="0"/>
              <a:t>dfordring af praksis i udskolingen</a:t>
            </a:r>
            <a:endParaRPr lang="da-DK" dirty="0"/>
          </a:p>
        </p:txBody>
      </p:sp>
      <p:pic>
        <p:nvPicPr>
          <p:cNvPr id="7" name="Pladsholder til indhold 6" descr="Pia - b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8166" y="1600196"/>
            <a:ext cx="7467600" cy="50387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da-DK" dirty="0"/>
              <a:t>U</a:t>
            </a:r>
            <a:r>
              <a:rPr lang="da-DK" dirty="0" smtClean="0"/>
              <a:t>dfordring af praksis i udskolingen</a:t>
            </a:r>
            <a:endParaRPr lang="da-DK" dirty="0"/>
          </a:p>
        </p:txBody>
      </p:sp>
      <p:pic>
        <p:nvPicPr>
          <p:cNvPr id="8" name="Pladsholder til indhold 7" descr="Pia - c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85128" y="1600200"/>
            <a:ext cx="7173743" cy="4525963"/>
          </a:xfrm>
        </p:spPr>
      </p:pic>
      <p:pic>
        <p:nvPicPr>
          <p:cNvPr id="9" name="Billede 8" descr="Pia - 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2962" y="1556793"/>
            <a:ext cx="7458075" cy="53012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da-DK" dirty="0"/>
              <a:t>U</a:t>
            </a:r>
            <a:r>
              <a:rPr lang="da-DK" dirty="0" smtClean="0"/>
              <a:t>dfordring af praksis i udskolingen</a:t>
            </a:r>
            <a:endParaRPr lang="da-DK" dirty="0"/>
          </a:p>
        </p:txBody>
      </p:sp>
      <p:pic>
        <p:nvPicPr>
          <p:cNvPr id="5" name="Pladsholder til indhold 4" descr="Pia - 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628800"/>
            <a:ext cx="7400925" cy="4343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da-DK" dirty="0"/>
              <a:t>U</a:t>
            </a:r>
            <a:r>
              <a:rPr lang="da-DK" dirty="0" smtClean="0"/>
              <a:t>dfordring af praksis i udskolingen</a:t>
            </a:r>
            <a:endParaRPr lang="da-DK" dirty="0"/>
          </a:p>
        </p:txBody>
      </p:sp>
      <p:pic>
        <p:nvPicPr>
          <p:cNvPr id="18" name="Pladsholder til indhold 17" descr="Pia fina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19263" y="1600199"/>
            <a:ext cx="6874002" cy="493404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a-DK" sz="2000" b="1" dirty="0"/>
              <a:t>UDVIKLINGSPROJEKTET</a:t>
            </a:r>
            <a:r>
              <a:rPr lang="da-DK" sz="2000" dirty="0"/>
              <a:t/>
            </a:r>
            <a:br>
              <a:rPr lang="da-DK" sz="2000" dirty="0"/>
            </a:br>
            <a:r>
              <a:rPr lang="da-DK" sz="1700" dirty="0"/>
              <a:t/>
            </a:r>
            <a:br>
              <a:rPr lang="da-DK" sz="1700" dirty="0"/>
            </a:br>
            <a:r>
              <a:rPr lang="da-DK" sz="1700" dirty="0"/>
              <a:t/>
            </a:r>
            <a:br>
              <a:rPr lang="da-DK" sz="1700" dirty="0"/>
            </a:br>
            <a:r>
              <a:rPr lang="da-DK" sz="1700" dirty="0"/>
              <a:t>                                                           </a:t>
            </a:r>
            <a:br>
              <a:rPr lang="da-DK" sz="1700" dirty="0"/>
            </a:br>
            <a:r>
              <a:rPr lang="da-DK" sz="1700" dirty="0"/>
              <a:t>                                                        </a:t>
            </a:r>
            <a:r>
              <a:rPr lang="da-DK" sz="1700" b="1" dirty="0"/>
              <a:t>SVENDBORG KOMMUNE 2011-2013	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endParaRPr lang="da-DK" sz="1100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endParaRPr lang="da-DK" sz="1100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endParaRPr lang="da-DK" sz="1100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endParaRPr lang="da-DK" sz="1100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endParaRPr lang="da-DK" sz="1100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endParaRPr lang="da-DK" sz="1300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endParaRPr lang="da-DK" sz="1300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endParaRPr lang="da-DK" sz="1300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endParaRPr lang="da-DK" sz="1300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r>
              <a:rPr lang="da-DK" sz="13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Hver skole bedes indsende 1 til 3 korte, uredigerede videooptagelser </a:t>
            </a: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r>
              <a:rPr lang="da-DK" sz="13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(af max. 5 min. varighed), der belyser arbejdet med de udvalgte digitale værktøjer sammen med elever og lærere.</a:t>
            </a: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r>
              <a:rPr lang="da-DK" sz="13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 </a:t>
            </a: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r>
              <a:rPr lang="da-DK" sz="13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Vigtigt: Hver video indledes med en meget kort præsentation af:</a:t>
            </a: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r>
              <a:rPr lang="da-DK" sz="1300" b="1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skole, matrikel, klassetrin og tema (fag/emne/projekt). </a:t>
            </a:r>
            <a:endParaRPr lang="da-DK" sz="1300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r>
              <a:rPr lang="da-DK" sz="13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 </a:t>
            </a: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r>
              <a:rPr lang="da-DK" sz="13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Video(</a:t>
            </a:r>
            <a:r>
              <a:rPr lang="da-DK" sz="1300" dirty="0" err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erne</a:t>
            </a:r>
            <a:r>
              <a:rPr lang="da-DK" sz="13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) kan optages på mobiltelefon,  videokamera eller </a:t>
            </a:r>
            <a:r>
              <a:rPr lang="da-DK" sz="1300" dirty="0" err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iPad</a:t>
            </a:r>
            <a:r>
              <a:rPr lang="da-DK" sz="13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. </a:t>
            </a: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r>
              <a:rPr lang="da-DK" sz="13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Gør hvad der er nemmest for jer. Jeres video </a:t>
            </a:r>
            <a:r>
              <a:rPr lang="da-DK" sz="1300" dirty="0" err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streames</a:t>
            </a:r>
            <a:r>
              <a:rPr lang="da-DK" sz="13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 direkte på den fælles private </a:t>
            </a:r>
            <a:r>
              <a:rPr lang="da-DK" sz="1300" dirty="0" err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Bambuserkanal</a:t>
            </a:r>
            <a:r>
              <a:rPr lang="da-DK" sz="13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. Det er således kun deltagerne i projektet samt Ole og jeg der kan se jeres optagelser.</a:t>
            </a: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r>
              <a:rPr lang="da-DK" sz="13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Giv filen en titel der indeholder skolens navn og temaet.</a:t>
            </a: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r>
              <a:rPr lang="da-DK" sz="13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Videoerne benyttes som udgangspunkt for en senere vejledning sammen med Ole og Merete.</a:t>
            </a: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r>
              <a:rPr lang="da-DK" sz="1300" b="1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Deadline: d. 3.februar 2012</a:t>
            </a:r>
            <a:endParaRPr lang="da-DK" sz="1300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r>
              <a:rPr lang="da-DK" sz="13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	</a:t>
            </a: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r>
              <a:rPr lang="da-DK" sz="1300" b="1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Opskrift:</a:t>
            </a:r>
            <a:endParaRPr lang="da-DK" sz="1300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r>
              <a:rPr lang="da-DK" sz="13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Gå ind på </a:t>
            </a:r>
            <a:r>
              <a:rPr lang="da-DK" sz="1300" u="sng" dirty="0" err="1">
                <a:latin typeface="Helvetica" charset="0"/>
                <a:ea typeface="Helvetica" charset="0"/>
                <a:cs typeface="Helvetica" charset="0"/>
                <a:sym typeface="Helvetica" charset="0"/>
                <a:hlinkClick r:id="rId2"/>
              </a:rPr>
              <a:t>www.bambuser.com</a:t>
            </a:r>
            <a:endParaRPr lang="da-DK" sz="1300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r>
              <a:rPr lang="da-DK" sz="13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log på med fælleskoden:</a:t>
            </a: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r>
              <a:rPr lang="da-DK" sz="1300" dirty="0" err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Username</a:t>
            </a:r>
            <a:r>
              <a:rPr lang="da-DK" sz="13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:	</a:t>
            </a:r>
            <a:r>
              <a:rPr lang="da-DK" sz="1300" dirty="0" err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xxxxx</a:t>
            </a:r>
            <a:endParaRPr lang="da-DK" sz="1300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r>
              <a:rPr lang="da-DK" sz="13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Password:	</a:t>
            </a:r>
            <a:r>
              <a:rPr lang="da-DK" sz="1300" dirty="0" err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xxxxx</a:t>
            </a:r>
            <a:endParaRPr lang="da-DK" sz="1300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endParaRPr lang="da-DK" sz="1300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r>
              <a:rPr lang="da-DK" sz="13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Installer en </a:t>
            </a:r>
            <a:r>
              <a:rPr lang="da-DK" sz="1300" dirty="0" err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BambuserApp</a:t>
            </a:r>
            <a:r>
              <a:rPr lang="da-DK" sz="13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 på en </a:t>
            </a:r>
            <a:r>
              <a:rPr lang="da-DK" sz="1300" dirty="0" err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smartphone</a:t>
            </a:r>
            <a:r>
              <a:rPr lang="da-DK" sz="13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, eller brug videokamera eller…, optag, </a:t>
            </a:r>
            <a:r>
              <a:rPr lang="da-DK" sz="1300" b="1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læg jeres video som Privat.</a:t>
            </a:r>
            <a:endParaRPr lang="da-DK" sz="1300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0" indent="0" algn="r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endParaRPr lang="da-DK" sz="5100" dirty="0">
              <a:latin typeface="Helvetica" charset="0"/>
              <a:ea typeface="Helvetica" charset="0"/>
              <a:cs typeface="Helvetica" charset="0"/>
              <a:sym typeface="Helvetica" charset="0"/>
              <a:hlinkClick r:id="rId3"/>
            </a:endParaRPr>
          </a:p>
          <a:p>
            <a:pPr marL="0" indent="0" algn="r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r>
              <a:rPr lang="da-DK" sz="1300" u="sng" dirty="0">
                <a:latin typeface="Helvetica" charset="0"/>
                <a:ea typeface="Helvetica" charset="0"/>
                <a:cs typeface="Helvetica" charset="0"/>
                <a:sym typeface="Helvetica" charset="0"/>
                <a:hlinkClick r:id="rId3"/>
              </a:rPr>
              <a:t>http://ordtilbillede.blogspot.com/</a:t>
            </a:r>
            <a:endParaRPr lang="da-DK" sz="5100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>
              <a:defRPr/>
            </a:pPr>
            <a:endParaRPr lang="da-DK" sz="1300" dirty="0"/>
          </a:p>
        </p:txBody>
      </p:sp>
      <p:pic>
        <p:nvPicPr>
          <p:cNvPr id="22532" name="Picture 2" descr="image10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61172" y="0"/>
            <a:ext cx="3482578" cy="1045890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Grp="1" noChangeArrowheads="1"/>
          </p:cNvSpPr>
          <p:nvPr>
            <p:ph type="title"/>
          </p:nvPr>
        </p:nvSpPr>
        <p:spPr>
          <a:xfrm>
            <a:off x="456531" y="274588"/>
            <a:ext cx="8229823" cy="1143000"/>
          </a:xfr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62506" rIns="62506">
            <a:normAutofit fontScale="90000"/>
          </a:bodyPr>
          <a:lstStyle/>
          <a:p>
            <a:pPr defTabSz="914145"/>
            <a:r>
              <a:rPr lang="da-DK" sz="24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/>
            </a:r>
            <a:br>
              <a:rPr lang="da-DK" sz="24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da-DK" sz="36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Mediepædagogiske </a:t>
            </a:r>
            <a:r>
              <a:rPr lang="da-DK" sz="36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vejledningsværktøjer </a:t>
            </a:r>
            <a:r>
              <a:rPr lang="da-DK" sz="31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/>
            </a:r>
            <a:br>
              <a:rPr lang="da-DK" sz="31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endParaRPr lang="da-DK" sz="3100" dirty="0" smtClean="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6531" y="1772543"/>
            <a:ext cx="8229823" cy="4680273"/>
          </a:xfrm>
        </p:spPr>
        <p:txBody>
          <a:bodyPr lIns="88896" tIns="50798" rIns="88896" bIns="50798" anchor="t"/>
          <a:lstStyle/>
          <a:p>
            <a:pPr marL="215421" indent="-215421" defTabSz="914145">
              <a:lnSpc>
                <a:spcPct val="80000"/>
              </a:lnSpc>
              <a:spcBef>
                <a:spcPts val="70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sz="1100" b="1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Informationssøgning</a:t>
            </a:r>
            <a:br>
              <a:rPr lang="da-DK" sz="1100" b="1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da-DK" sz="1100" dirty="0" err="1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Wordle.net</a:t>
            </a:r>
            <a:r>
              <a:rPr lang="da-DK" sz="1100" dirty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/>
            </a:r>
            <a:br>
              <a:rPr lang="da-DK" sz="1100" dirty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da-DK" sz="1100" dirty="0" err="1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Sortfix</a:t>
            </a:r>
            <a:r>
              <a:rPr lang="da-DK" sz="1100" dirty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 </a:t>
            </a:r>
            <a:endParaRPr lang="da-DK" sz="600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215421" indent="-215421" defTabSz="914145">
              <a:lnSpc>
                <a:spcPct val="80000"/>
              </a:lnSpc>
              <a:spcBef>
                <a:spcPts val="70"/>
              </a:spcBef>
              <a:buNone/>
            </a:pPr>
            <a:endParaRPr lang="da-DK" sz="4500" b="1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215421" indent="-215421" defTabSz="914145">
              <a:lnSpc>
                <a:spcPct val="80000"/>
              </a:lnSpc>
              <a:spcBef>
                <a:spcPts val="70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sz="1100" b="1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Produktion og præsentation</a:t>
            </a:r>
            <a:br>
              <a:rPr lang="da-DK" sz="1100" b="1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da-DK" sz="1100" dirty="0" err="1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Prezi</a:t>
            </a:r>
            <a:r>
              <a:rPr lang="da-DK" sz="1100" dirty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 </a:t>
            </a:r>
            <a:r>
              <a:rPr lang="da-DK" sz="11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			</a:t>
            </a:r>
            <a:br>
              <a:rPr lang="da-DK" sz="11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da-DK" sz="1100" dirty="0" err="1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Bambuser</a:t>
            </a:r>
            <a:r>
              <a:rPr lang="da-DK" sz="11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 		</a:t>
            </a:r>
            <a:br>
              <a:rPr lang="da-DK" sz="11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da-DK" sz="1100" dirty="0" err="1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YouTube</a:t>
            </a:r>
            <a:r>
              <a:rPr lang="da-DK" sz="1100" dirty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/>
            </a:r>
            <a:br>
              <a:rPr lang="da-DK" sz="1100" dirty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da-DK" sz="1100" dirty="0" err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Wix</a:t>
            </a:r>
            <a:r>
              <a:rPr lang="da-DK" sz="11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 		</a:t>
            </a:r>
            <a:endParaRPr lang="da-DK" sz="600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215421" indent="-215421" defTabSz="914145">
              <a:lnSpc>
                <a:spcPct val="80000"/>
              </a:lnSpc>
              <a:spcBef>
                <a:spcPts val="70"/>
              </a:spcBef>
              <a:buNone/>
            </a:pPr>
            <a:endParaRPr lang="da-DK" sz="4500" b="1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215421" indent="-215421" defTabSz="914145">
              <a:lnSpc>
                <a:spcPct val="80000"/>
              </a:lnSpc>
              <a:spcBef>
                <a:spcPts val="70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sz="1100" b="1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Analyse og brainstorming</a:t>
            </a:r>
            <a:br>
              <a:rPr lang="da-DK" sz="1100" b="1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da-DK" sz="1100" dirty="0" err="1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MindMeister</a:t>
            </a:r>
            <a:endParaRPr lang="da-DK" sz="4500" dirty="0">
              <a:solidFill>
                <a:srgbClr val="FF0000"/>
              </a:solidFill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215421" indent="-215421" defTabSz="914145">
              <a:lnSpc>
                <a:spcPct val="80000"/>
              </a:lnSpc>
              <a:spcBef>
                <a:spcPts val="70"/>
              </a:spcBef>
              <a:buNone/>
            </a:pPr>
            <a:endParaRPr lang="da-DK" sz="4500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215421" indent="-215421" defTabSz="914145">
              <a:lnSpc>
                <a:spcPct val="80000"/>
              </a:lnSpc>
              <a:spcBef>
                <a:spcPts val="70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sz="1100" b="1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Kommunikation og samarbejde</a:t>
            </a:r>
            <a:br>
              <a:rPr lang="da-DK" sz="1100" b="1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da-DK" sz="1100" dirty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Blogger</a:t>
            </a:r>
            <a:br>
              <a:rPr lang="da-DK" sz="1100" dirty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da-DK" sz="1100" dirty="0" err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Wikispaces</a:t>
            </a:r>
            <a:r>
              <a:rPr lang="da-DK" sz="11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/>
            </a:r>
            <a:br>
              <a:rPr lang="da-DK" sz="11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da-DK" sz="1100" dirty="0" err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Skoleintra</a:t>
            </a:r>
            <a:r>
              <a:rPr lang="da-DK" sz="11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/>
            </a:r>
            <a:br>
              <a:rPr lang="da-DK" sz="11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da-DK" sz="1100" dirty="0" err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Dropbox</a:t>
            </a:r>
            <a:r>
              <a:rPr lang="da-DK" sz="11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/>
            </a:r>
            <a:br>
              <a:rPr lang="da-DK" sz="11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da-DK" sz="1100" dirty="0" err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You</a:t>
            </a:r>
            <a:r>
              <a:rPr lang="da-DK" sz="11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 Tube / Skole Tube</a:t>
            </a:r>
            <a:br>
              <a:rPr lang="da-DK" sz="11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da-DK" sz="1100" dirty="0" err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Facebook</a:t>
            </a:r>
            <a:r>
              <a:rPr lang="da-DK" sz="11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/>
            </a:r>
            <a:br>
              <a:rPr lang="da-DK" sz="11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da-DK" sz="11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Mail</a:t>
            </a:r>
            <a:br>
              <a:rPr lang="da-DK" sz="11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da-DK" sz="11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Sms</a:t>
            </a:r>
            <a:endParaRPr lang="da-DK" sz="600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215421" indent="-215421" defTabSz="914145">
              <a:lnSpc>
                <a:spcPct val="80000"/>
              </a:lnSpc>
              <a:spcBef>
                <a:spcPts val="70"/>
              </a:spcBef>
              <a:buNone/>
            </a:pPr>
            <a:r>
              <a:rPr lang="da-DK" sz="7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 </a:t>
            </a:r>
            <a:endParaRPr lang="da-DK" sz="600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215421" indent="-215421" defTabSz="914145">
              <a:lnSpc>
                <a:spcPct val="80000"/>
              </a:lnSpc>
              <a:spcBef>
                <a:spcPts val="70"/>
              </a:spcBef>
              <a:buNone/>
            </a:pPr>
            <a:r>
              <a:rPr lang="da-DK" sz="6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 </a:t>
            </a:r>
            <a:endParaRPr lang="da-DK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 noChangeArrowheads="1"/>
          </p:cNvSpPr>
          <p:nvPr>
            <p:ph type="title"/>
          </p:nvPr>
        </p:nvSpPr>
        <p:spPr>
          <a:xfrm>
            <a:off x="456531" y="274588"/>
            <a:ext cx="8229823" cy="1143000"/>
          </a:xfr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62506" rIns="62506">
            <a:normAutofit/>
          </a:bodyPr>
          <a:lstStyle/>
          <a:p>
            <a:pPr defTabSz="914145"/>
            <a:r>
              <a:rPr lang="da-DK" sz="32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Mediepædagogiske vejledningsværktøjer </a:t>
            </a:r>
            <a:br>
              <a:rPr lang="da-DK" sz="32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da-DK" sz="32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– nogle erfaringer</a:t>
            </a:r>
            <a:endParaRPr lang="da-DK" sz="3200" dirty="0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11560" y="2060848"/>
            <a:ext cx="8229823" cy="4064917"/>
          </a:xfrm>
        </p:spPr>
        <p:txBody>
          <a:bodyPr lIns="88896" tIns="50798" rIns="88896" bIns="50798" anchor="t">
            <a:normAutofit fontScale="77500" lnSpcReduction="20000"/>
          </a:bodyPr>
          <a:lstStyle/>
          <a:p>
            <a:pPr marL="151799" indent="-151799" defTabSz="914145">
              <a:spcBef>
                <a:spcPts val="492"/>
              </a:spcBef>
              <a:buClr>
                <a:srgbClr val="000000"/>
              </a:buClr>
              <a:buNone/>
            </a:pPr>
            <a:endParaRPr lang="da-DK" sz="2800" dirty="0" smtClean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151799" indent="-151799" defTabSz="914145">
              <a:spcBef>
                <a:spcPts val="492"/>
              </a:spcBef>
              <a:buClr>
                <a:srgbClr val="000000"/>
              </a:buClr>
            </a:pPr>
            <a:r>
              <a:rPr lang="da-DK" sz="28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 </a:t>
            </a:r>
            <a:r>
              <a:rPr lang="da-DK" sz="28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Fokus er rettet mod digitale værktøjer </a:t>
            </a:r>
          </a:p>
          <a:p>
            <a:pPr marL="151799" indent="-151799" defTabSz="914145">
              <a:spcBef>
                <a:spcPts val="492"/>
              </a:spcBef>
              <a:buClr>
                <a:srgbClr val="000000"/>
              </a:buClr>
              <a:buNone/>
            </a:pPr>
            <a:r>
              <a:rPr lang="da-DK" sz="28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	(understøttelse af praksis)</a:t>
            </a:r>
          </a:p>
          <a:p>
            <a:pPr marL="151799" indent="-151799" defTabSz="914145">
              <a:spcBef>
                <a:spcPts val="492"/>
              </a:spcBef>
              <a:buClr>
                <a:srgbClr val="000000"/>
              </a:buClr>
            </a:pPr>
            <a:endParaRPr lang="da-DK" sz="2800" dirty="0" smtClean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151799" indent="-151799" defTabSz="914145">
              <a:spcBef>
                <a:spcPts val="492"/>
              </a:spcBef>
              <a:buClr>
                <a:srgbClr val="000000"/>
              </a:buClr>
            </a:pPr>
            <a:r>
              <a:rPr lang="da-DK" sz="28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Fokus skal flyttes til æstetik og formsprog </a:t>
            </a:r>
          </a:p>
          <a:p>
            <a:pPr marL="151799" indent="-151799" defTabSz="914145">
              <a:spcBef>
                <a:spcPts val="492"/>
              </a:spcBef>
              <a:buClr>
                <a:srgbClr val="000000"/>
              </a:buClr>
              <a:buNone/>
            </a:pPr>
            <a:r>
              <a:rPr lang="da-DK" sz="28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	(udfordring af praksis)</a:t>
            </a:r>
          </a:p>
          <a:p>
            <a:pPr marL="151799" indent="-151799" defTabSz="914145">
              <a:spcBef>
                <a:spcPts val="492"/>
              </a:spcBef>
              <a:buClr>
                <a:srgbClr val="000000"/>
              </a:buClr>
            </a:pPr>
            <a:endParaRPr lang="da-DK" sz="2800" dirty="0" smtClean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151799" indent="-151799" defTabSz="914145">
              <a:spcBef>
                <a:spcPts val="492"/>
              </a:spcBef>
              <a:buClr>
                <a:srgbClr val="000000"/>
              </a:buClr>
            </a:pPr>
            <a:r>
              <a:rPr lang="da-DK" sz="28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Fokus skal flyttes til arbejdsformer </a:t>
            </a:r>
          </a:p>
          <a:p>
            <a:pPr marL="151799" indent="-151799" defTabSz="914145">
              <a:spcBef>
                <a:spcPts val="492"/>
              </a:spcBef>
              <a:buClr>
                <a:srgbClr val="000000"/>
              </a:buClr>
              <a:buNone/>
            </a:pPr>
            <a:r>
              <a:rPr lang="da-DK" sz="28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	(udfordring af praksis)</a:t>
            </a:r>
          </a:p>
          <a:p>
            <a:pPr marL="151799" indent="-151799" defTabSz="914145">
              <a:spcBef>
                <a:spcPts val="492"/>
              </a:spcBef>
              <a:buNone/>
            </a:pPr>
            <a:endParaRPr lang="da-DK" sz="2800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151799" indent="-151799" defTabSz="914145">
              <a:spcBef>
                <a:spcPts val="492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sz="28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Fokus skal flyttes til roller og positioner </a:t>
            </a:r>
          </a:p>
          <a:p>
            <a:pPr marL="151799" indent="-151799" defTabSz="914145">
              <a:spcBef>
                <a:spcPts val="492"/>
              </a:spcBef>
              <a:buClr>
                <a:srgbClr val="000000"/>
              </a:buClr>
              <a:buNone/>
            </a:pPr>
            <a:r>
              <a:rPr lang="da-DK" sz="28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	(udfordring af praksis)</a:t>
            </a:r>
          </a:p>
          <a:p>
            <a:pPr marL="151799" indent="-151799" defTabSz="914145">
              <a:spcBef>
                <a:spcPts val="492"/>
              </a:spcBef>
              <a:buClr>
                <a:srgbClr val="000000"/>
              </a:buClr>
              <a:buFont typeface="ArialMT" charset="0"/>
              <a:buChar char="•"/>
            </a:pPr>
            <a:endParaRPr lang="da-DK" sz="2800" dirty="0" smtClean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151799" indent="-151799" defTabSz="914145">
              <a:spcBef>
                <a:spcPts val="492"/>
              </a:spcBef>
              <a:buClr>
                <a:srgbClr val="000000"/>
              </a:buClr>
              <a:buFont typeface="ArialMT" charset="0"/>
              <a:buChar char="•"/>
            </a:pPr>
            <a:endParaRPr lang="da-DK" sz="2800" dirty="0" smtClean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151799" indent="-151799" defTabSz="914145">
              <a:spcBef>
                <a:spcPts val="492"/>
              </a:spcBef>
              <a:buClr>
                <a:srgbClr val="000000"/>
              </a:buClr>
              <a:buFont typeface="ArialMT" charset="0"/>
              <a:buChar char="•"/>
            </a:pPr>
            <a:endParaRPr lang="da-DK" sz="2800" dirty="0" smtClean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151799" indent="-151799" defTabSz="914145">
              <a:spcBef>
                <a:spcPts val="492"/>
              </a:spcBef>
              <a:buClr>
                <a:srgbClr val="000000"/>
              </a:buClr>
              <a:buFont typeface="ArialMT" charset="0"/>
              <a:buChar char="•"/>
            </a:pPr>
            <a:endParaRPr lang="da-DK" sz="2800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151799" indent="-151799" defTabSz="914145">
              <a:spcBef>
                <a:spcPts val="492"/>
              </a:spcBef>
              <a:buNone/>
            </a:pPr>
            <a:endParaRPr lang="da-DK" sz="2800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5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5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5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5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e 6"/>
          <p:cNvGrpSpPr>
            <a:grpSpLocks/>
          </p:cNvGrpSpPr>
          <p:nvPr/>
        </p:nvGrpSpPr>
        <p:grpSpPr bwMode="auto">
          <a:xfrm>
            <a:off x="5004048" y="5229200"/>
            <a:ext cx="3320298" cy="792088"/>
            <a:chOff x="3137595" y="3257468"/>
            <a:chExt cx="2921577" cy="769693"/>
          </a:xfrm>
        </p:grpSpPr>
        <p:sp>
          <p:nvSpPr>
            <p:cNvPr id="8" name="Afrundet rektangel 7"/>
            <p:cNvSpPr/>
            <p:nvPr/>
          </p:nvSpPr>
          <p:spPr>
            <a:xfrm>
              <a:off x="3137595" y="3257468"/>
              <a:ext cx="2641600" cy="734518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1003">
              <a:schemeClr val="lt2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Afrundet rektangel 4"/>
            <p:cNvSpPr/>
            <p:nvPr/>
          </p:nvSpPr>
          <p:spPr>
            <a:xfrm>
              <a:off x="3137596" y="3257468"/>
              <a:ext cx="2921576" cy="76969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80010" tIns="80010" rIns="80010" bIns="80010" spcCol="1270" anchor="ctr"/>
            <a:lstStyle/>
            <a:p>
              <a:pPr defTabSz="933403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da-DK" sz="2100" b="1" dirty="0" smtClean="0"/>
                <a:t>Ressourcer og læremidler</a:t>
              </a:r>
              <a:endParaRPr lang="da-DK" sz="2100" b="1" dirty="0"/>
            </a:p>
          </p:txBody>
        </p:sp>
      </p:grpSp>
      <p:grpSp>
        <p:nvGrpSpPr>
          <p:cNvPr id="3" name="Gruppe 9"/>
          <p:cNvGrpSpPr>
            <a:grpSpLocks/>
          </p:cNvGrpSpPr>
          <p:nvPr/>
        </p:nvGrpSpPr>
        <p:grpSpPr bwMode="auto">
          <a:xfrm>
            <a:off x="899592" y="5229200"/>
            <a:ext cx="2593033" cy="719956"/>
            <a:chOff x="-113694" y="3307491"/>
            <a:chExt cx="2814030" cy="756846"/>
          </a:xfrm>
        </p:grpSpPr>
        <p:sp>
          <p:nvSpPr>
            <p:cNvPr id="11" name="Afrundet rektangel 10"/>
            <p:cNvSpPr/>
            <p:nvPr/>
          </p:nvSpPr>
          <p:spPr>
            <a:xfrm>
              <a:off x="-113694" y="3307491"/>
              <a:ext cx="2640727" cy="756846"/>
            </a:xfrm>
            <a:prstGeom prst="round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Afrundet rektangel 4"/>
            <p:cNvSpPr/>
            <p:nvPr/>
          </p:nvSpPr>
          <p:spPr>
            <a:xfrm>
              <a:off x="-35549" y="3343527"/>
              <a:ext cx="2735885" cy="6840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80010" tIns="80010" rIns="80010" bIns="80010" spcCol="1270" anchor="ctr"/>
            <a:lstStyle/>
            <a:p>
              <a:pPr defTabSz="933403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da-DK" sz="2100" b="1" dirty="0" smtClean="0"/>
                <a:t>Roller og relationer</a:t>
              </a:r>
              <a:endParaRPr lang="da-DK" sz="2100" b="1" dirty="0"/>
            </a:p>
          </p:txBody>
        </p:sp>
      </p:grpSp>
      <p:grpSp>
        <p:nvGrpSpPr>
          <p:cNvPr id="4" name="Gruppe 12"/>
          <p:cNvGrpSpPr>
            <a:grpSpLocks/>
          </p:cNvGrpSpPr>
          <p:nvPr/>
        </p:nvGrpSpPr>
        <p:grpSpPr bwMode="auto">
          <a:xfrm>
            <a:off x="2699792" y="836712"/>
            <a:ext cx="3600400" cy="704776"/>
            <a:chOff x="1535830" y="-447"/>
            <a:chExt cx="2652962" cy="704991"/>
          </a:xfrm>
        </p:grpSpPr>
        <p:sp>
          <p:nvSpPr>
            <p:cNvPr id="14" name="Afrundet rektangel 13"/>
            <p:cNvSpPr/>
            <p:nvPr/>
          </p:nvSpPr>
          <p:spPr>
            <a:xfrm>
              <a:off x="1535830" y="0"/>
              <a:ext cx="2641801" cy="620802"/>
            </a:xfrm>
            <a:prstGeom prst="round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Afrundet rektangel 4"/>
            <p:cNvSpPr/>
            <p:nvPr/>
          </p:nvSpPr>
          <p:spPr>
            <a:xfrm>
              <a:off x="1607260" y="-447"/>
              <a:ext cx="2581532" cy="70499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80010" tIns="80010" rIns="80010" bIns="80010" spcCol="1270" anchor="ctr"/>
            <a:lstStyle/>
            <a:p>
              <a:pPr defTabSz="933403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da-DK" sz="2100" b="1" dirty="0" err="1" smtClean="0"/>
                <a:t>Læringsrum</a:t>
              </a:r>
              <a:r>
                <a:rPr lang="da-DK" sz="2100" b="1" dirty="0" smtClean="0"/>
                <a:t> og læringsformer</a:t>
              </a:r>
              <a:endParaRPr lang="da-DK" sz="2100" b="1" dirty="0"/>
            </a:p>
          </p:txBody>
        </p:sp>
      </p:grpSp>
      <p:sp>
        <p:nvSpPr>
          <p:cNvPr id="18" name="Ligebenet trekant 17"/>
          <p:cNvSpPr/>
          <p:nvPr/>
        </p:nvSpPr>
        <p:spPr>
          <a:xfrm>
            <a:off x="2124150" y="1557115"/>
            <a:ext cx="4535165" cy="360089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anchor="ctr"/>
          <a:lstStyle/>
          <a:p>
            <a:pPr>
              <a:defRPr/>
            </a:pPr>
            <a:endParaRPr lang="da-DK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e 6"/>
          <p:cNvGrpSpPr>
            <a:grpSpLocks/>
          </p:cNvGrpSpPr>
          <p:nvPr/>
        </p:nvGrpSpPr>
        <p:grpSpPr bwMode="auto">
          <a:xfrm>
            <a:off x="5004048" y="5229198"/>
            <a:ext cx="3320298" cy="734467"/>
            <a:chOff x="3137595" y="3257468"/>
            <a:chExt cx="2921577" cy="734518"/>
          </a:xfrm>
        </p:grpSpPr>
        <p:sp>
          <p:nvSpPr>
            <p:cNvPr id="8" name="Afrundet rektangel 7"/>
            <p:cNvSpPr/>
            <p:nvPr/>
          </p:nvSpPr>
          <p:spPr>
            <a:xfrm>
              <a:off x="3137595" y="3257468"/>
              <a:ext cx="2641600" cy="734518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1003">
              <a:schemeClr val="lt2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Afrundet rektangel 4"/>
            <p:cNvSpPr/>
            <p:nvPr/>
          </p:nvSpPr>
          <p:spPr>
            <a:xfrm>
              <a:off x="3137596" y="3366318"/>
              <a:ext cx="2921576" cy="5392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80010" tIns="80010" rIns="80010" bIns="80010" spcCol="1270" anchor="ctr"/>
            <a:lstStyle/>
            <a:p>
              <a:pPr defTabSz="933403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da-DK" sz="2100" b="1" dirty="0" smtClean="0"/>
                <a:t>Ressourcer og læremidler</a:t>
              </a:r>
              <a:endParaRPr lang="da-DK" sz="2100" b="1" dirty="0"/>
            </a:p>
          </p:txBody>
        </p:sp>
      </p:grpSp>
      <p:grpSp>
        <p:nvGrpSpPr>
          <p:cNvPr id="3" name="Gruppe 9"/>
          <p:cNvGrpSpPr>
            <a:grpSpLocks/>
          </p:cNvGrpSpPr>
          <p:nvPr/>
        </p:nvGrpSpPr>
        <p:grpSpPr bwMode="auto">
          <a:xfrm>
            <a:off x="899592" y="5229200"/>
            <a:ext cx="2593033" cy="719956"/>
            <a:chOff x="-113694" y="3307491"/>
            <a:chExt cx="2814030" cy="756846"/>
          </a:xfrm>
        </p:grpSpPr>
        <p:sp>
          <p:nvSpPr>
            <p:cNvPr id="11" name="Afrundet rektangel 10"/>
            <p:cNvSpPr/>
            <p:nvPr/>
          </p:nvSpPr>
          <p:spPr>
            <a:xfrm>
              <a:off x="-113694" y="3307491"/>
              <a:ext cx="2640727" cy="756846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1003">
              <a:schemeClr val="lt2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Afrundet rektangel 4"/>
            <p:cNvSpPr/>
            <p:nvPr/>
          </p:nvSpPr>
          <p:spPr>
            <a:xfrm>
              <a:off x="-35549" y="3343527"/>
              <a:ext cx="2735885" cy="6840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80010" tIns="80010" rIns="80010" bIns="80010" spcCol="1270" anchor="ctr"/>
            <a:lstStyle/>
            <a:p>
              <a:pPr defTabSz="933403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da-DK" sz="2100" b="1" dirty="0" smtClean="0"/>
                <a:t>Roller og relationer</a:t>
              </a:r>
              <a:endParaRPr lang="da-DK" sz="2100" b="1" dirty="0"/>
            </a:p>
          </p:txBody>
        </p:sp>
      </p:grpSp>
      <p:sp>
        <p:nvSpPr>
          <p:cNvPr id="18" name="Ligebenet trekant 17"/>
          <p:cNvSpPr/>
          <p:nvPr/>
        </p:nvSpPr>
        <p:spPr>
          <a:xfrm>
            <a:off x="2124150" y="1557115"/>
            <a:ext cx="4535165" cy="360089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anchor="t"/>
          <a:lstStyle/>
          <a:p>
            <a:pPr algn="ctr">
              <a:defRPr/>
            </a:pPr>
            <a:r>
              <a:rPr lang="da-DK" b="1" dirty="0" smtClean="0">
                <a:ln>
                  <a:solidFill>
                    <a:schemeClr val="accent1">
                      <a:shade val="50000"/>
                    </a:schemeClr>
                  </a:solidFill>
                </a:ln>
                <a:solidFill>
                  <a:schemeClr val="tx1"/>
                </a:solidFill>
              </a:rPr>
              <a:t>Det innovative</a:t>
            </a:r>
          </a:p>
          <a:p>
            <a:pPr algn="ctr">
              <a:defRPr/>
            </a:pPr>
            <a:r>
              <a:rPr lang="da-DK" b="1" dirty="0" smtClean="0">
                <a:ln>
                  <a:solidFill>
                    <a:schemeClr val="accent1">
                      <a:shade val="50000"/>
                    </a:schemeClr>
                  </a:solidFill>
                </a:ln>
                <a:solidFill>
                  <a:schemeClr val="tx1"/>
                </a:solidFill>
              </a:rPr>
              <a:t>læringsmiljø</a:t>
            </a:r>
            <a:endParaRPr lang="da-DK" b="1" dirty="0">
              <a:ln>
                <a:solidFill>
                  <a:schemeClr val="accent1">
                    <a:shade val="5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grpSp>
        <p:nvGrpSpPr>
          <p:cNvPr id="4" name="Gruppe 9"/>
          <p:cNvGrpSpPr>
            <a:grpSpLocks/>
          </p:cNvGrpSpPr>
          <p:nvPr/>
        </p:nvGrpSpPr>
        <p:grpSpPr bwMode="auto">
          <a:xfrm>
            <a:off x="2555776" y="548680"/>
            <a:ext cx="3888432" cy="864096"/>
            <a:chOff x="-113694" y="3307491"/>
            <a:chExt cx="2692506" cy="756846"/>
          </a:xfrm>
        </p:grpSpPr>
        <p:sp>
          <p:nvSpPr>
            <p:cNvPr id="16" name="Afrundet rektangel 15"/>
            <p:cNvSpPr/>
            <p:nvPr/>
          </p:nvSpPr>
          <p:spPr>
            <a:xfrm>
              <a:off x="-113694" y="3307491"/>
              <a:ext cx="2640727" cy="756846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1003">
              <a:schemeClr val="lt2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Afrundet rektangel 4"/>
            <p:cNvSpPr/>
            <p:nvPr/>
          </p:nvSpPr>
          <p:spPr>
            <a:xfrm>
              <a:off x="-35548" y="3307491"/>
              <a:ext cx="2614360" cy="7201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80010" tIns="80010" rIns="80010" bIns="80010" spcCol="1270" anchor="ctr"/>
            <a:lstStyle/>
            <a:p>
              <a:pPr defTabSz="933403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da-DK" sz="2100" b="1" dirty="0" err="1" smtClean="0"/>
                <a:t>Læringsrum</a:t>
              </a:r>
              <a:r>
                <a:rPr lang="da-DK" sz="2100" b="1" dirty="0" smtClean="0"/>
                <a:t> og  læringsformer</a:t>
              </a:r>
              <a:endParaRPr lang="da-DK" sz="2100" b="1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ChangeArrowheads="1"/>
          </p:cNvSpPr>
          <p:nvPr>
            <p:ph type="title"/>
          </p:nvPr>
        </p:nvSpPr>
        <p:spPr>
          <a:xfrm>
            <a:off x="456531" y="274588"/>
            <a:ext cx="8229823" cy="1143000"/>
          </a:xfrm>
          <a:solidFill>
            <a:srgbClr val="FFFFFF"/>
          </a:solidFill>
          <a:ln w="36124">
            <a:solidFill>
              <a:srgbClr val="000000"/>
            </a:solidFill>
            <a:round/>
          </a:ln>
        </p:spPr>
        <p:txBody>
          <a:bodyPr lIns="62506" rIns="62506">
            <a:normAutofit fontScale="90000"/>
          </a:bodyPr>
          <a:lstStyle/>
          <a:p>
            <a:pPr defTabSz="914145"/>
            <a:r>
              <a:rPr lang="da-DK" sz="24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/>
            </a:r>
            <a:br>
              <a:rPr lang="da-DK" sz="24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da-DK" sz="24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/>
            </a:r>
            <a:br>
              <a:rPr lang="da-DK" sz="24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da-DK" sz="24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Skolen og medierne</a:t>
            </a:r>
            <a:r>
              <a:rPr lang="da-DK" sz="22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 – Svendborg Kommune – 2012</a:t>
            </a:r>
            <a:br>
              <a:rPr lang="da-DK" sz="22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endParaRPr lang="da-DK" dirty="0" smtClean="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6531" y="1599531"/>
            <a:ext cx="8229823" cy="4526235"/>
          </a:xfrm>
        </p:spPr>
        <p:txBody>
          <a:bodyPr lIns="88896" tIns="50798" rIns="88896" bIns="50798" anchor="t"/>
          <a:lstStyle/>
          <a:p>
            <a:pPr marL="0" indent="0" defTabSz="914145">
              <a:spcBef>
                <a:spcPts val="492"/>
              </a:spcBef>
              <a:buNone/>
            </a:pPr>
            <a:endParaRPr lang="da-DK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spcBef>
                <a:spcPts val="492"/>
              </a:spcBef>
              <a:buNone/>
            </a:pPr>
            <a:endParaRPr lang="da-DK" sz="2700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spcBef>
                <a:spcPts val="492"/>
              </a:spcBef>
              <a:buNone/>
            </a:pPr>
            <a:endParaRPr lang="da-DK" sz="2200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spcBef>
                <a:spcPts val="492"/>
              </a:spcBef>
              <a:buNone/>
            </a:pPr>
            <a:r>
              <a:rPr lang="da-DK" sz="18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Ole Christensen og Lars Tjørnelund Nissen (2012):</a:t>
            </a:r>
            <a:endParaRPr lang="da-DK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spcBef>
                <a:spcPts val="492"/>
              </a:spcBef>
              <a:buNone/>
            </a:pPr>
            <a:r>
              <a:rPr lang="da-DK" sz="18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Skolen og medierne - fra medievejledning til ny pædagogisk praksis</a:t>
            </a:r>
            <a:endParaRPr lang="da-DK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0" indent="0" algn="r" defTabSz="914145">
              <a:spcBef>
                <a:spcPts val="492"/>
              </a:spcBef>
              <a:buNone/>
            </a:pPr>
            <a:endParaRPr lang="da-DK" sz="1800" i="1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27652" name="Rectangle 3"/>
          <p:cNvSpPr>
            <a:spLocks/>
          </p:cNvSpPr>
          <p:nvPr/>
        </p:nvSpPr>
        <p:spPr bwMode="auto">
          <a:xfrm>
            <a:off x="2286000" y="5156895"/>
            <a:ext cx="6534299" cy="1405310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88896" tIns="50798" rIns="88896" bIns="50798"/>
          <a:lstStyle/>
          <a:p>
            <a:pPr algn="r" defTabSz="914145"/>
            <a:r>
              <a:rPr lang="da-DK" sz="1500" u="sng" dirty="0">
                <a:latin typeface="Helvetica" charset="0"/>
                <a:ea typeface="Helvetica" charset="0"/>
                <a:cs typeface="Helvetica" charset="0"/>
                <a:sym typeface="Helvetica" charset="0"/>
                <a:hlinkClick r:id="rId2"/>
              </a:rPr>
              <a:t>http://medialisering-svendborg-2012.wikispaces.com/</a:t>
            </a:r>
            <a:endParaRPr lang="da-DK" sz="1500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algn="r" defTabSz="914145"/>
            <a:r>
              <a:rPr lang="da-DK" sz="1500" u="sng" dirty="0">
                <a:latin typeface="Helvetica" charset="0"/>
                <a:ea typeface="Helvetica" charset="0"/>
                <a:cs typeface="Helvetica" charset="0"/>
                <a:sym typeface="Helvetica" charset="0"/>
                <a:hlinkClick r:id="rId3"/>
              </a:rPr>
              <a:t>http://mediepiloternesvendborg.blogspot.com/</a:t>
            </a:r>
            <a:r>
              <a:rPr lang="da-DK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/>
            </a:r>
            <a:br>
              <a:rPr lang="da-DK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da-DK" sz="1500" u="sng" dirty="0">
                <a:latin typeface="Helvetica" charset="0"/>
                <a:ea typeface="Helvetica" charset="0"/>
                <a:cs typeface="Helvetica" charset="0"/>
                <a:sym typeface="Helvetica" charset="0"/>
                <a:hlinkClick r:id="rId4"/>
              </a:rPr>
              <a:t>http://www.youtube.com/watch?v=J_iIGmYv8XA</a:t>
            </a:r>
            <a:r>
              <a:rPr lang="da-DK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/>
            </a:r>
            <a:br>
              <a:rPr lang="da-DK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da-DK" sz="1500" u="sng" dirty="0">
                <a:latin typeface="Helvetica" charset="0"/>
                <a:ea typeface="Helvetica" charset="0"/>
                <a:cs typeface="Helvetica" charset="0"/>
                <a:sym typeface="Helvetica" charset="0"/>
                <a:hlinkClick r:id="rId5"/>
              </a:rPr>
              <a:t>http://medieminuttet.blogspot.com/</a:t>
            </a:r>
            <a:endParaRPr lang="da-DK" sz="1500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ladsholder til indhold 3" descr="kmd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260648"/>
            <a:ext cx="6548438" cy="5354003"/>
          </a:xfrm>
        </p:spPr>
      </p:pic>
      <p:sp>
        <p:nvSpPr>
          <p:cNvPr id="5" name="Rektangel 4"/>
          <p:cNvSpPr/>
          <p:nvPr/>
        </p:nvSpPr>
        <p:spPr>
          <a:xfrm>
            <a:off x="2267744" y="5877272"/>
            <a:ext cx="53285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da-DK" sz="1400" dirty="0" smtClean="0"/>
          </a:p>
          <a:p>
            <a:pPr algn="r"/>
            <a:r>
              <a:rPr lang="da-DK" sz="1400" dirty="0" smtClean="0"/>
              <a:t>http://publikationer.kmd.dk/Analyser/Dendigitalefolkeskole/</a:t>
            </a:r>
            <a:endParaRPr lang="da-DK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AutoShape 1"/>
          <p:cNvSpPr>
            <a:spLocks/>
          </p:cNvSpPr>
          <p:nvPr/>
        </p:nvSpPr>
        <p:spPr bwMode="auto">
          <a:xfrm>
            <a:off x="2563937" y="2651002"/>
            <a:ext cx="1783705" cy="1330523"/>
          </a:xfrm>
          <a:prstGeom prst="wedgeEllipseCallout">
            <a:avLst>
              <a:gd name="adj1" fmla="val -63153"/>
              <a:gd name="adj2" fmla="val -2435"/>
            </a:avLst>
          </a:prstGeom>
          <a:gradFill rotWithShape="0">
            <a:gsLst>
              <a:gs pos="0">
                <a:srgbClr val="830B13"/>
              </a:gs>
              <a:gs pos="100000">
                <a:srgbClr val="5D0407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Eleven skal tænke: </a:t>
            </a:r>
          </a:p>
          <a:p>
            <a:pPr>
              <a:defRPr/>
            </a:pP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Blog</a:t>
            </a:r>
            <a:endParaRPr lang="da-DK" dirty="0"/>
          </a:p>
        </p:txBody>
      </p:sp>
      <p:sp>
        <p:nvSpPr>
          <p:cNvPr id="34818" name="AutoShape 2"/>
          <p:cNvSpPr>
            <a:spLocks/>
          </p:cNvSpPr>
          <p:nvPr/>
        </p:nvSpPr>
        <p:spPr bwMode="auto">
          <a:xfrm>
            <a:off x="155154" y="131713"/>
            <a:ext cx="2030387" cy="2030388"/>
          </a:xfrm>
          <a:prstGeom prst="roundRect">
            <a:avLst>
              <a:gd name="adj" fmla="val 6597"/>
            </a:avLst>
          </a:prstGeom>
          <a:gradFill rotWithShape="0">
            <a:gsLst>
              <a:gs pos="0">
                <a:srgbClr val="830B13"/>
              </a:gs>
              <a:gs pos="100000">
                <a:srgbClr val="5D0407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Læreren siger? </a:t>
            </a:r>
          </a:p>
          <a:p>
            <a:pPr>
              <a:defRPr/>
            </a:pP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 skal lave en brainstorm eller tænke over et emne...</a:t>
            </a:r>
            <a:endParaRPr lang="da-DK" dirty="0"/>
          </a:p>
        </p:txBody>
      </p:sp>
      <p:sp>
        <p:nvSpPr>
          <p:cNvPr id="34819" name="AutoShape 3"/>
          <p:cNvSpPr>
            <a:spLocks/>
          </p:cNvSpPr>
          <p:nvPr/>
        </p:nvSpPr>
        <p:spPr bwMode="auto">
          <a:xfrm>
            <a:off x="2563937" y="436439"/>
            <a:ext cx="1933277" cy="1420936"/>
          </a:xfrm>
          <a:prstGeom prst="wedgeEllipseCallout">
            <a:avLst>
              <a:gd name="adj1" fmla="val -61028"/>
              <a:gd name="adj2" fmla="val -26583"/>
            </a:avLst>
          </a:prstGeom>
          <a:gradFill rotWithShape="0">
            <a:gsLst>
              <a:gs pos="0">
                <a:srgbClr val="830B13"/>
              </a:gs>
              <a:gs pos="100000">
                <a:srgbClr val="5D0407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Eleven skal tænke: </a:t>
            </a:r>
          </a:p>
          <a:p>
            <a:pPr>
              <a:defRPr/>
            </a:pP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Mindmeister</a:t>
            </a: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>
            <a:off x="6966273" y="2776017"/>
            <a:ext cx="2089547" cy="1550417"/>
          </a:xfrm>
          <a:prstGeom prst="wedgeEllipseCallout">
            <a:avLst>
              <a:gd name="adj1" fmla="val -7944"/>
              <a:gd name="adj2" fmla="val -80315"/>
            </a:avLst>
          </a:prstGeom>
          <a:gradFill rotWithShape="0">
            <a:gsLst>
              <a:gs pos="0">
                <a:srgbClr val="830B13"/>
              </a:gs>
              <a:gs pos="100000">
                <a:srgbClr val="5D0407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Eleven skal tænke: </a:t>
            </a:r>
          </a:p>
          <a:p>
            <a:pPr>
              <a:defRPr/>
            </a:pP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Prezi</a:t>
            </a: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4821" name="AutoShape 5"/>
          <p:cNvSpPr>
            <a:spLocks/>
          </p:cNvSpPr>
          <p:nvPr/>
        </p:nvSpPr>
        <p:spPr bwMode="auto">
          <a:xfrm>
            <a:off x="104924" y="4889004"/>
            <a:ext cx="2010296" cy="1755800"/>
          </a:xfrm>
          <a:prstGeom prst="wedgeEllipseCallout">
            <a:avLst>
              <a:gd name="adj1" fmla="val 56056"/>
              <a:gd name="adj2" fmla="val -27375"/>
            </a:avLst>
          </a:prstGeom>
          <a:gradFill rotWithShape="0">
            <a:gsLst>
              <a:gs pos="0">
                <a:srgbClr val="830B13"/>
              </a:gs>
              <a:gs pos="100000">
                <a:srgbClr val="5D0407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Eleven skal tænke:</a:t>
            </a:r>
          </a:p>
          <a:p>
            <a:pPr>
              <a:defRPr/>
            </a:pP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You</a:t>
            </a: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tube eller </a:t>
            </a: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bambuser</a:t>
            </a: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4822" name="AutoShape 6"/>
          <p:cNvSpPr>
            <a:spLocks/>
          </p:cNvSpPr>
          <p:nvPr/>
        </p:nvSpPr>
        <p:spPr bwMode="auto">
          <a:xfrm>
            <a:off x="4679156" y="5168057"/>
            <a:ext cx="1857375" cy="1419820"/>
          </a:xfrm>
          <a:prstGeom prst="wedgeEllipseCallout">
            <a:avLst>
              <a:gd name="adj1" fmla="val 69940"/>
              <a:gd name="adj2" fmla="val -23537"/>
            </a:avLst>
          </a:prstGeom>
          <a:gradFill rotWithShape="0">
            <a:gsLst>
              <a:gs pos="0">
                <a:srgbClr val="830B13"/>
              </a:gs>
              <a:gs pos="100000">
                <a:srgbClr val="5D0407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Eleven skal tænke:</a:t>
            </a:r>
          </a:p>
          <a:p>
            <a:pPr>
              <a:defRPr/>
            </a:pP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Google</a:t>
            </a: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4823" name="AutoShape 7"/>
          <p:cNvSpPr>
            <a:spLocks/>
          </p:cNvSpPr>
          <p:nvPr/>
        </p:nvSpPr>
        <p:spPr bwMode="auto">
          <a:xfrm>
            <a:off x="6904881" y="131713"/>
            <a:ext cx="2030388" cy="2030388"/>
          </a:xfrm>
          <a:prstGeom prst="roundRect">
            <a:avLst>
              <a:gd name="adj" fmla="val 6597"/>
            </a:avLst>
          </a:prstGeom>
          <a:gradFill rotWithShape="0">
            <a:gsLst>
              <a:gs pos="0">
                <a:srgbClr val="830B13"/>
              </a:gs>
              <a:gs pos="100000">
                <a:srgbClr val="5D0407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Læreren siger? </a:t>
            </a:r>
          </a:p>
          <a:p>
            <a:pPr>
              <a:defRPr/>
            </a:pP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 skal lave en fremlæggelse...</a:t>
            </a:r>
            <a:endParaRPr lang="da-DK" dirty="0"/>
          </a:p>
        </p:txBody>
      </p:sp>
      <p:sp>
        <p:nvSpPr>
          <p:cNvPr id="34824" name="AutoShape 8"/>
          <p:cNvSpPr>
            <a:spLocks/>
          </p:cNvSpPr>
          <p:nvPr/>
        </p:nvSpPr>
        <p:spPr bwMode="auto">
          <a:xfrm>
            <a:off x="6996411" y="4751710"/>
            <a:ext cx="2029271" cy="2030387"/>
          </a:xfrm>
          <a:prstGeom prst="roundRect">
            <a:avLst>
              <a:gd name="adj" fmla="val 6597"/>
            </a:avLst>
          </a:prstGeom>
          <a:gradFill rotWithShape="0">
            <a:gsLst>
              <a:gs pos="0">
                <a:srgbClr val="830B13"/>
              </a:gs>
              <a:gs pos="100000">
                <a:srgbClr val="5D0407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Læreren siger? </a:t>
            </a:r>
          </a:p>
          <a:p>
            <a:pPr>
              <a:defRPr/>
            </a:pP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 skal søge Info...</a:t>
            </a:r>
            <a:endParaRPr lang="da-DK" dirty="0"/>
          </a:p>
        </p:txBody>
      </p:sp>
      <p:sp>
        <p:nvSpPr>
          <p:cNvPr id="34825" name="AutoShape 9"/>
          <p:cNvSpPr>
            <a:spLocks/>
          </p:cNvSpPr>
          <p:nvPr/>
        </p:nvSpPr>
        <p:spPr bwMode="auto">
          <a:xfrm>
            <a:off x="2346276" y="4634508"/>
            <a:ext cx="2030388" cy="2029271"/>
          </a:xfrm>
          <a:prstGeom prst="roundRect">
            <a:avLst>
              <a:gd name="adj" fmla="val 6597"/>
            </a:avLst>
          </a:prstGeom>
          <a:gradFill rotWithShape="0">
            <a:gsLst>
              <a:gs pos="0">
                <a:srgbClr val="830B13"/>
              </a:gs>
              <a:gs pos="100000">
                <a:srgbClr val="5D0407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Læreren siger? </a:t>
            </a:r>
          </a:p>
          <a:p>
            <a:pPr>
              <a:defRPr/>
            </a:pP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 skal dokumentere eller evaluere...</a:t>
            </a:r>
            <a:endParaRPr lang="da-DK" dirty="0"/>
          </a:p>
        </p:txBody>
      </p:sp>
      <p:sp>
        <p:nvSpPr>
          <p:cNvPr id="34826" name="AutoShape 10"/>
          <p:cNvSpPr>
            <a:spLocks/>
          </p:cNvSpPr>
          <p:nvPr/>
        </p:nvSpPr>
        <p:spPr bwMode="auto">
          <a:xfrm>
            <a:off x="155154" y="2413248"/>
            <a:ext cx="2030387" cy="2030388"/>
          </a:xfrm>
          <a:prstGeom prst="roundRect">
            <a:avLst>
              <a:gd name="adj" fmla="val 6597"/>
            </a:avLst>
          </a:prstGeom>
          <a:gradFill rotWithShape="0">
            <a:gsLst>
              <a:gs pos="0">
                <a:srgbClr val="830B13"/>
              </a:gs>
              <a:gs pos="100000">
                <a:srgbClr val="5D0407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Læreren siger? </a:t>
            </a:r>
          </a:p>
          <a:p>
            <a:pPr>
              <a:defRPr/>
            </a:pP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 skal opsamle og lave logbog...</a:t>
            </a:r>
            <a:endParaRPr lang="da-DK" dirty="0"/>
          </a:p>
        </p:txBody>
      </p:sp>
      <p:sp>
        <p:nvSpPr>
          <p:cNvPr id="34827" name="AutoShape 11"/>
          <p:cNvSpPr>
            <a:spLocks/>
          </p:cNvSpPr>
          <p:nvPr/>
        </p:nvSpPr>
        <p:spPr bwMode="auto">
          <a:xfrm>
            <a:off x="4641205" y="2300511"/>
            <a:ext cx="2030388" cy="2030387"/>
          </a:xfrm>
          <a:prstGeom prst="roundRect">
            <a:avLst>
              <a:gd name="adj" fmla="val 6597"/>
            </a:avLst>
          </a:prstGeom>
          <a:gradFill rotWithShape="0">
            <a:gsLst>
              <a:gs pos="0">
                <a:srgbClr val="830B13"/>
              </a:gs>
              <a:gs pos="100000">
                <a:srgbClr val="5D0407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Læreren siger? </a:t>
            </a:r>
          </a:p>
          <a:p>
            <a:pPr>
              <a:defRPr/>
            </a:pP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 skal skrive eller regne...</a:t>
            </a:r>
            <a:endParaRPr lang="da-DK" dirty="0"/>
          </a:p>
        </p:txBody>
      </p:sp>
      <p:sp>
        <p:nvSpPr>
          <p:cNvPr id="34828" name="AutoShape 12"/>
          <p:cNvSpPr>
            <a:spLocks/>
          </p:cNvSpPr>
          <p:nvPr/>
        </p:nvSpPr>
        <p:spPr bwMode="auto">
          <a:xfrm>
            <a:off x="4680273" y="190873"/>
            <a:ext cx="2042666" cy="1616273"/>
          </a:xfrm>
          <a:prstGeom prst="wedgeEllipseCallout">
            <a:avLst>
              <a:gd name="adj1" fmla="val 356"/>
              <a:gd name="adj2" fmla="val 66616"/>
            </a:avLst>
          </a:prstGeom>
          <a:gradFill rotWithShape="0">
            <a:gsLst>
              <a:gs pos="0">
                <a:srgbClr val="830B13"/>
              </a:gs>
              <a:gs pos="100000">
                <a:srgbClr val="5D0407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Eleven skal tænke:</a:t>
            </a:r>
          </a:p>
          <a:p>
            <a:pPr>
              <a:defRPr/>
            </a:pP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Online </a:t>
            </a: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officepakke</a:t>
            </a:r>
            <a:endParaRPr lang="da-DK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44255232" presetClass="entr" presetSubtype="15859046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44255232" presetClass="entr" presetSubtype="1585908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44255232" presetClass="entr" presetSubtype="15859144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44255232" presetClass="entr" presetSubtype="1585913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44255232" presetClass="entr" presetSubtype="43474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44255232" presetClass="entr" presetSubtype="15948219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7" grpId="0" animBg="1" autoUpdateAnimBg="0"/>
      <p:bldP spid="34818" grpId="0" animBg="1" autoUpdateAnimBg="0"/>
      <p:bldP spid="34819" grpId="0" animBg="1" autoUpdateAnimBg="0"/>
      <p:bldP spid="34820" grpId="0" animBg="1" autoUpdateAnimBg="0"/>
      <p:bldP spid="34821" grpId="0" animBg="1" autoUpdateAnimBg="0"/>
      <p:bldP spid="34822" grpId="0" animBg="1" autoUpdateAnimBg="0"/>
      <p:bldP spid="34823" grpId="0" animBg="1" autoUpdateAnimBg="0"/>
      <p:bldP spid="34824" grpId="0" animBg="1" autoUpdateAnimBg="0"/>
      <p:bldP spid="34825" grpId="0" animBg="1" autoUpdateAnimBg="0"/>
      <p:bldP spid="34826" grpId="0" animBg="1" autoUpdateAnimBg="0"/>
      <p:bldP spid="34827" grpId="0" animBg="1" autoUpdateAnimBg="0"/>
      <p:bldP spid="34828" grpId="0" animBg="1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Line 1"/>
          <p:cNvSpPr>
            <a:spLocks noChangeShapeType="1"/>
          </p:cNvSpPr>
          <p:nvPr/>
        </p:nvSpPr>
        <p:spPr bwMode="auto">
          <a:xfrm>
            <a:off x="-170780" y="3429000"/>
            <a:ext cx="9688712" cy="0"/>
          </a:xfrm>
          <a:prstGeom prst="line">
            <a:avLst/>
          </a:prstGeom>
          <a:noFill/>
          <a:ln w="25400">
            <a:solidFill>
              <a:srgbClr val="1B8D14"/>
            </a:solidFill>
            <a:round/>
            <a:headEnd/>
            <a:tailEnd/>
          </a:ln>
        </p:spPr>
        <p:txBody>
          <a:bodyPr lIns="64291" tIns="32146" rIns="64291" bIns="32146"/>
          <a:lstStyle/>
          <a:p>
            <a:endParaRPr lang="da-DK"/>
          </a:p>
        </p:txBody>
      </p:sp>
      <p:sp>
        <p:nvSpPr>
          <p:cNvPr id="35842" name="Rectangle 2"/>
          <p:cNvSpPr>
            <a:spLocks/>
          </p:cNvSpPr>
          <p:nvPr/>
        </p:nvSpPr>
        <p:spPr bwMode="auto">
          <a:xfrm>
            <a:off x="0" y="1923232"/>
            <a:ext cx="1339453" cy="1339453"/>
          </a:xfrm>
          <a:prstGeom prst="rect">
            <a:avLst/>
          </a:prstGeom>
          <a:gradFill rotWithShape="0">
            <a:gsLst>
              <a:gs pos="0">
                <a:srgbClr val="1B8D15"/>
              </a:gs>
              <a:gs pos="100000">
                <a:srgbClr val="1D4D0B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Målsætning</a:t>
            </a:r>
            <a:endParaRPr lang="da-DK" dirty="0"/>
          </a:p>
        </p:txBody>
      </p:sp>
      <p:sp>
        <p:nvSpPr>
          <p:cNvPr id="35843" name="Rectangle 3"/>
          <p:cNvSpPr>
            <a:spLocks/>
          </p:cNvSpPr>
          <p:nvPr/>
        </p:nvSpPr>
        <p:spPr bwMode="auto">
          <a:xfrm>
            <a:off x="2154287" y="1923232"/>
            <a:ext cx="1339453" cy="1339453"/>
          </a:xfrm>
          <a:prstGeom prst="rect">
            <a:avLst/>
          </a:prstGeom>
          <a:gradFill rotWithShape="0">
            <a:gsLst>
              <a:gs pos="0">
                <a:srgbClr val="1B8D15"/>
              </a:gs>
              <a:gs pos="100000">
                <a:srgbClr val="1D4D0B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Indsamle</a:t>
            </a:r>
            <a:endParaRPr lang="da-DK" dirty="0"/>
          </a:p>
        </p:txBody>
      </p:sp>
      <p:sp>
        <p:nvSpPr>
          <p:cNvPr id="35844" name="Rectangle 4"/>
          <p:cNvSpPr>
            <a:spLocks/>
          </p:cNvSpPr>
          <p:nvPr/>
        </p:nvSpPr>
        <p:spPr bwMode="auto">
          <a:xfrm>
            <a:off x="3996035" y="1923232"/>
            <a:ext cx="1339453" cy="1339453"/>
          </a:xfrm>
          <a:prstGeom prst="rect">
            <a:avLst/>
          </a:prstGeom>
          <a:gradFill rotWithShape="0">
            <a:gsLst>
              <a:gs pos="0">
                <a:srgbClr val="1B8D15"/>
              </a:gs>
              <a:gs pos="100000">
                <a:srgbClr val="1D4D0B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Bearbejde</a:t>
            </a:r>
            <a:endParaRPr lang="da-DK" dirty="0"/>
          </a:p>
        </p:txBody>
      </p:sp>
      <p:sp>
        <p:nvSpPr>
          <p:cNvPr id="35845" name="Rectangle 5"/>
          <p:cNvSpPr>
            <a:spLocks/>
          </p:cNvSpPr>
          <p:nvPr/>
        </p:nvSpPr>
        <p:spPr bwMode="auto">
          <a:xfrm>
            <a:off x="5836667" y="1923232"/>
            <a:ext cx="1339453" cy="1339453"/>
          </a:xfrm>
          <a:prstGeom prst="rect">
            <a:avLst/>
          </a:prstGeom>
          <a:gradFill rotWithShape="0">
            <a:gsLst>
              <a:gs pos="0">
                <a:srgbClr val="1B8D15"/>
              </a:gs>
              <a:gs pos="100000">
                <a:srgbClr val="1D4D0B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Formidling</a:t>
            </a:r>
            <a:endParaRPr lang="da-DK" dirty="0"/>
          </a:p>
        </p:txBody>
      </p:sp>
      <p:sp>
        <p:nvSpPr>
          <p:cNvPr id="35846" name="Rectangle 6"/>
          <p:cNvSpPr>
            <a:spLocks/>
          </p:cNvSpPr>
          <p:nvPr/>
        </p:nvSpPr>
        <p:spPr bwMode="auto">
          <a:xfrm>
            <a:off x="7788920" y="1923232"/>
            <a:ext cx="1339453" cy="1339453"/>
          </a:xfrm>
          <a:prstGeom prst="rect">
            <a:avLst/>
          </a:prstGeom>
          <a:gradFill rotWithShape="0">
            <a:gsLst>
              <a:gs pos="0">
                <a:srgbClr val="1B8D15"/>
              </a:gs>
              <a:gs pos="100000">
                <a:srgbClr val="1D4D0B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Evaluering</a:t>
            </a:r>
            <a:endParaRPr lang="da-DK" dirty="0"/>
          </a:p>
        </p:txBody>
      </p:sp>
      <p:sp>
        <p:nvSpPr>
          <p:cNvPr id="29704" name="Line 7"/>
          <p:cNvSpPr>
            <a:spLocks noChangeShapeType="1"/>
          </p:cNvSpPr>
          <p:nvPr/>
        </p:nvSpPr>
        <p:spPr bwMode="auto">
          <a:xfrm>
            <a:off x="-46881" y="4148956"/>
            <a:ext cx="9237762" cy="0"/>
          </a:xfrm>
          <a:prstGeom prst="line">
            <a:avLst/>
          </a:prstGeom>
          <a:noFill/>
          <a:ln w="25400">
            <a:solidFill>
              <a:srgbClr val="1B8D14"/>
            </a:solidFill>
            <a:round/>
            <a:headEnd/>
            <a:tailEnd/>
          </a:ln>
        </p:spPr>
        <p:txBody>
          <a:bodyPr lIns="64291" tIns="32146" rIns="64291" bIns="32146"/>
          <a:lstStyle/>
          <a:p>
            <a:endParaRPr lang="da-DK"/>
          </a:p>
        </p:txBody>
      </p:sp>
      <p:sp>
        <p:nvSpPr>
          <p:cNvPr id="29705" name="AutoShape 8"/>
          <p:cNvSpPr>
            <a:spLocks/>
          </p:cNvSpPr>
          <p:nvPr/>
        </p:nvSpPr>
        <p:spPr bwMode="auto">
          <a:xfrm>
            <a:off x="1437680" y="3502670"/>
            <a:ext cx="571500" cy="571500"/>
          </a:xfrm>
          <a:prstGeom prst="rightArrow">
            <a:avLst>
              <a:gd name="adj1" fmla="val 32000"/>
              <a:gd name="adj2" fmla="val 150079"/>
            </a:avLst>
          </a:prstGeom>
          <a:gradFill rotWithShape="0">
            <a:gsLst>
              <a:gs pos="0">
                <a:srgbClr val="1B8D15"/>
              </a:gs>
              <a:gs pos="100000">
                <a:srgbClr val="1D4D0B"/>
              </a:gs>
            </a:gsLst>
            <a:lin ang="5400000"/>
          </a:gradFill>
          <a:ln w="12700">
            <a:noFill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endParaRPr lang="da-DK"/>
          </a:p>
        </p:txBody>
      </p:sp>
      <p:sp>
        <p:nvSpPr>
          <p:cNvPr id="29706" name="AutoShape 9"/>
          <p:cNvSpPr>
            <a:spLocks/>
          </p:cNvSpPr>
          <p:nvPr/>
        </p:nvSpPr>
        <p:spPr bwMode="auto">
          <a:xfrm>
            <a:off x="3527227" y="3502670"/>
            <a:ext cx="571500" cy="571500"/>
          </a:xfrm>
          <a:prstGeom prst="rightArrow">
            <a:avLst>
              <a:gd name="adj1" fmla="val 32000"/>
              <a:gd name="adj2" fmla="val 150079"/>
            </a:avLst>
          </a:prstGeom>
          <a:gradFill rotWithShape="0">
            <a:gsLst>
              <a:gs pos="0">
                <a:srgbClr val="1B8D15"/>
              </a:gs>
              <a:gs pos="100000">
                <a:srgbClr val="1D4D0B"/>
              </a:gs>
            </a:gsLst>
            <a:lin ang="5400000"/>
          </a:gradFill>
          <a:ln w="12700">
            <a:noFill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endParaRPr lang="da-DK"/>
          </a:p>
        </p:txBody>
      </p:sp>
      <p:sp>
        <p:nvSpPr>
          <p:cNvPr id="29707" name="AutoShape 10"/>
          <p:cNvSpPr>
            <a:spLocks/>
          </p:cNvSpPr>
          <p:nvPr/>
        </p:nvSpPr>
        <p:spPr bwMode="auto">
          <a:xfrm>
            <a:off x="5327675" y="3502670"/>
            <a:ext cx="570383" cy="571500"/>
          </a:xfrm>
          <a:prstGeom prst="rightArrow">
            <a:avLst>
              <a:gd name="adj1" fmla="val 32000"/>
              <a:gd name="adj2" fmla="val 150079"/>
            </a:avLst>
          </a:prstGeom>
          <a:gradFill rotWithShape="0">
            <a:gsLst>
              <a:gs pos="0">
                <a:srgbClr val="1B8D15"/>
              </a:gs>
              <a:gs pos="100000">
                <a:srgbClr val="1D4D0B"/>
              </a:gs>
            </a:gsLst>
            <a:lin ang="5400000"/>
          </a:gradFill>
          <a:ln w="12700">
            <a:noFill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endParaRPr lang="da-DK"/>
          </a:p>
        </p:txBody>
      </p:sp>
      <p:sp>
        <p:nvSpPr>
          <p:cNvPr id="29708" name="AutoShape 11"/>
          <p:cNvSpPr>
            <a:spLocks/>
          </p:cNvSpPr>
          <p:nvPr/>
        </p:nvSpPr>
        <p:spPr bwMode="auto">
          <a:xfrm>
            <a:off x="7127007" y="3502670"/>
            <a:ext cx="571500" cy="571500"/>
          </a:xfrm>
          <a:prstGeom prst="rightArrow">
            <a:avLst>
              <a:gd name="adj1" fmla="val 32000"/>
              <a:gd name="adj2" fmla="val 150079"/>
            </a:avLst>
          </a:prstGeom>
          <a:gradFill rotWithShape="0">
            <a:gsLst>
              <a:gs pos="0">
                <a:srgbClr val="1B8D15"/>
              </a:gs>
              <a:gs pos="100000">
                <a:srgbClr val="1D4D0B"/>
              </a:gs>
            </a:gsLst>
            <a:lin ang="5400000"/>
          </a:gradFill>
          <a:ln w="12700">
            <a:noFill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endParaRPr lang="da-DK"/>
          </a:p>
        </p:txBody>
      </p:sp>
      <p:sp>
        <p:nvSpPr>
          <p:cNvPr id="35852" name="Rectangle 12"/>
          <p:cNvSpPr>
            <a:spLocks/>
          </p:cNvSpPr>
          <p:nvPr/>
        </p:nvSpPr>
        <p:spPr bwMode="auto">
          <a:xfrm>
            <a:off x="0" y="4358805"/>
            <a:ext cx="1339453" cy="2528217"/>
          </a:xfrm>
          <a:prstGeom prst="rect">
            <a:avLst/>
          </a:prstGeom>
          <a:gradFill rotWithShape="0">
            <a:gsLst>
              <a:gs pos="0">
                <a:srgbClr val="1B8D15"/>
              </a:gs>
              <a:gs pos="100000">
                <a:srgbClr val="1D4D0B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Mindmeister</a:t>
            </a: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Voice</a:t>
            </a: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Thread</a:t>
            </a: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Tiki</a:t>
            </a: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toki</a:t>
            </a: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- Tidslinje</a:t>
            </a:r>
            <a:endParaRPr lang="da-DK" dirty="0"/>
          </a:p>
        </p:txBody>
      </p:sp>
      <p:sp>
        <p:nvSpPr>
          <p:cNvPr id="35853" name="Rectangle 13"/>
          <p:cNvSpPr>
            <a:spLocks/>
          </p:cNvSpPr>
          <p:nvPr/>
        </p:nvSpPr>
        <p:spPr bwMode="auto">
          <a:xfrm>
            <a:off x="2154287" y="4366617"/>
            <a:ext cx="1339453" cy="2513707"/>
          </a:xfrm>
          <a:prstGeom prst="rect">
            <a:avLst/>
          </a:prstGeom>
          <a:gradFill rotWithShape="0">
            <a:gsLst>
              <a:gs pos="0">
                <a:srgbClr val="1B8D15"/>
              </a:gs>
              <a:gs pos="100000">
                <a:srgbClr val="1D4D0B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Google</a:t>
            </a: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YouTube</a:t>
            </a: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Bambuser</a:t>
            </a: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Smartphone</a:t>
            </a: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Tablet</a:t>
            </a:r>
          </a:p>
          <a:p>
            <a:pPr>
              <a:defRPr/>
            </a:pP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Dropbox</a:t>
            </a:r>
            <a:endParaRPr lang="da-DK" dirty="0"/>
          </a:p>
        </p:txBody>
      </p:sp>
      <p:sp>
        <p:nvSpPr>
          <p:cNvPr id="35854" name="Rectangle 14"/>
          <p:cNvSpPr>
            <a:spLocks/>
          </p:cNvSpPr>
          <p:nvPr/>
        </p:nvSpPr>
        <p:spPr bwMode="auto">
          <a:xfrm>
            <a:off x="3996035" y="4340945"/>
            <a:ext cx="1339453" cy="2549426"/>
          </a:xfrm>
          <a:prstGeom prst="rect">
            <a:avLst/>
          </a:prstGeom>
          <a:gradFill rotWithShape="0">
            <a:gsLst>
              <a:gs pos="0">
                <a:srgbClr val="1B8D15"/>
              </a:gs>
              <a:gs pos="100000">
                <a:srgbClr val="1D4D0B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Mindmeister</a:t>
            </a: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Cloud</a:t>
            </a: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office</a:t>
            </a: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Moviecut</a:t>
            </a: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Lydstudie</a:t>
            </a:r>
            <a:endParaRPr lang="da-DK" dirty="0"/>
          </a:p>
        </p:txBody>
      </p:sp>
      <p:sp>
        <p:nvSpPr>
          <p:cNvPr id="35855" name="Rectangle 15"/>
          <p:cNvSpPr>
            <a:spLocks/>
          </p:cNvSpPr>
          <p:nvPr/>
        </p:nvSpPr>
        <p:spPr bwMode="auto">
          <a:xfrm>
            <a:off x="5815459" y="4287367"/>
            <a:ext cx="1395264" cy="2603004"/>
          </a:xfrm>
          <a:prstGeom prst="rect">
            <a:avLst/>
          </a:prstGeom>
          <a:gradFill rotWithShape="0">
            <a:gsLst>
              <a:gs pos="0">
                <a:srgbClr val="1B8D15"/>
              </a:gs>
              <a:gs pos="100000">
                <a:srgbClr val="1D4D0B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Skoletubes mediesuite</a:t>
            </a:r>
          </a:p>
          <a:p>
            <a:pPr>
              <a:defRPr/>
            </a:pP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YouTube</a:t>
            </a: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Prezi</a:t>
            </a: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Wix</a:t>
            </a: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Slidemaker</a:t>
            </a: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Animoto</a:t>
            </a: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Screenomatic</a:t>
            </a:r>
            <a:endParaRPr lang="da-DK" dirty="0"/>
          </a:p>
        </p:txBody>
      </p:sp>
      <p:sp>
        <p:nvSpPr>
          <p:cNvPr id="35856" name="Rectangle 16"/>
          <p:cNvSpPr>
            <a:spLocks/>
          </p:cNvSpPr>
          <p:nvPr/>
        </p:nvSpPr>
        <p:spPr bwMode="auto">
          <a:xfrm>
            <a:off x="7797850" y="4314156"/>
            <a:ext cx="1339453" cy="2549426"/>
          </a:xfrm>
          <a:prstGeom prst="rect">
            <a:avLst/>
          </a:prstGeom>
          <a:gradFill rotWithShape="0">
            <a:gsLst>
              <a:gs pos="0">
                <a:srgbClr val="1B8D15"/>
              </a:gs>
              <a:gs pos="100000">
                <a:srgbClr val="1D4D0B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Blog</a:t>
            </a:r>
            <a:endParaRPr lang="da-DK" dirty="0"/>
          </a:p>
        </p:txBody>
      </p:sp>
      <p:sp>
        <p:nvSpPr>
          <p:cNvPr id="29714" name="Rectangle 17"/>
          <p:cNvSpPr>
            <a:spLocks/>
          </p:cNvSpPr>
          <p:nvPr/>
        </p:nvSpPr>
        <p:spPr bwMode="auto">
          <a:xfrm>
            <a:off x="895201" y="178594"/>
            <a:ext cx="7352482" cy="150465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da-DK" sz="3200" dirty="0" smtClean="0"/>
              <a:t> </a:t>
            </a:r>
          </a:p>
          <a:p>
            <a:pPr algn="ctr"/>
            <a:endParaRPr lang="da-DK" sz="3200" dirty="0" smtClean="0"/>
          </a:p>
          <a:p>
            <a:pPr algn="ctr"/>
            <a:endParaRPr lang="da-DK" sz="3200" smtClean="0"/>
          </a:p>
          <a:p>
            <a:pPr algn="ctr"/>
            <a:r>
              <a:rPr lang="da-DK" sz="3200" smtClean="0"/>
              <a:t>Mediestok </a:t>
            </a:r>
            <a:r>
              <a:rPr lang="da-DK" sz="3200" dirty="0" smtClean="0"/>
              <a:t>- pejlemærker i en mediebaseret undervisning </a:t>
            </a:r>
          </a:p>
          <a:p>
            <a:pPr algn="ctr"/>
            <a:endParaRPr lang="da-DK" sz="3200" dirty="0" smtClean="0"/>
          </a:p>
          <a:p>
            <a:endParaRPr lang="da-DK" sz="3100" dirty="0">
              <a:solidFill>
                <a:srgbClr val="FFFFFF"/>
              </a:solidFill>
            </a:endParaRPr>
          </a:p>
          <a:p>
            <a:endParaRPr lang="da-DK" sz="56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44748544" presetClass="entr" presetSubtype="1597330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44748544" presetClass="entr" presetSubtype="1597339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44748544" presetClass="entr" presetSubtype="15973405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44748544" presetClass="entr" presetSubtype="15973478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44748544" presetClass="entr" presetSubtype="15973524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animBg="1" autoUpdateAnimBg="0"/>
      <p:bldP spid="35843" grpId="0" animBg="1" autoUpdateAnimBg="0"/>
      <p:bldP spid="35844" grpId="0" animBg="1" autoUpdateAnimBg="0"/>
      <p:bldP spid="35845" grpId="0" animBg="1" autoUpdateAnimBg="0"/>
      <p:bldP spid="35846" grpId="0" animBg="1" autoUpdateAnimBg="0"/>
      <p:bldP spid="35852" grpId="0" animBg="1" autoUpdateAnimBg="0"/>
      <p:bldP spid="35853" grpId="0" animBg="1" autoUpdateAnimBg="0"/>
      <p:bldP spid="35854" grpId="0" animBg="1" autoUpdateAnimBg="0"/>
      <p:bldP spid="35855" grpId="0" animBg="1" autoUpdateAnimBg="0"/>
      <p:bldP spid="35856" grpId="0" animBg="1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e 6"/>
          <p:cNvGrpSpPr>
            <a:grpSpLocks/>
          </p:cNvGrpSpPr>
          <p:nvPr/>
        </p:nvGrpSpPr>
        <p:grpSpPr bwMode="auto">
          <a:xfrm>
            <a:off x="5508501" y="5300886"/>
            <a:ext cx="2642071" cy="734467"/>
            <a:chOff x="3454400" y="3329481"/>
            <a:chExt cx="2641600" cy="734518"/>
          </a:xfrm>
        </p:grpSpPr>
        <p:sp>
          <p:nvSpPr>
            <p:cNvPr id="8" name="Afrundet rektangel 7"/>
            <p:cNvSpPr/>
            <p:nvPr/>
          </p:nvSpPr>
          <p:spPr>
            <a:xfrm>
              <a:off x="3454400" y="3329481"/>
              <a:ext cx="2641600" cy="734518"/>
            </a:xfrm>
            <a:prstGeom prst="round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Afrundet rektangel 4"/>
            <p:cNvSpPr/>
            <p:nvPr/>
          </p:nvSpPr>
          <p:spPr>
            <a:xfrm>
              <a:off x="3491228" y="3366318"/>
              <a:ext cx="2567944" cy="66084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80010" tIns="80010" rIns="80010" bIns="80010" spcCol="1270" anchor="ctr"/>
            <a:lstStyle/>
            <a:p>
              <a:pPr defTabSz="933403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da-DK" sz="2100" b="1" dirty="0"/>
                <a:t>Mediedidaktik</a:t>
              </a:r>
            </a:p>
          </p:txBody>
        </p:sp>
      </p:grpSp>
      <p:grpSp>
        <p:nvGrpSpPr>
          <p:cNvPr id="3" name="Gruppe 9"/>
          <p:cNvGrpSpPr>
            <a:grpSpLocks/>
          </p:cNvGrpSpPr>
          <p:nvPr/>
        </p:nvGrpSpPr>
        <p:grpSpPr bwMode="auto">
          <a:xfrm>
            <a:off x="827113" y="5300886"/>
            <a:ext cx="2665512" cy="719956"/>
            <a:chOff x="-192350" y="3307153"/>
            <a:chExt cx="2892686" cy="756846"/>
          </a:xfrm>
        </p:grpSpPr>
        <p:sp>
          <p:nvSpPr>
            <p:cNvPr id="11" name="Afrundet rektangel 10"/>
            <p:cNvSpPr/>
            <p:nvPr/>
          </p:nvSpPr>
          <p:spPr>
            <a:xfrm>
              <a:off x="-192350" y="3307153"/>
              <a:ext cx="2640727" cy="756846"/>
            </a:xfrm>
            <a:prstGeom prst="round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Afrundet rektangel 4"/>
            <p:cNvSpPr/>
            <p:nvPr/>
          </p:nvSpPr>
          <p:spPr>
            <a:xfrm>
              <a:off x="133501" y="3343528"/>
              <a:ext cx="2566835" cy="6840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80010" tIns="80010" rIns="80010" bIns="80010" spcCol="1270" anchor="ctr"/>
            <a:lstStyle/>
            <a:p>
              <a:pPr defTabSz="933403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da-DK" sz="2100" dirty="0"/>
                <a:t>Fagdidaktik</a:t>
              </a:r>
            </a:p>
          </p:txBody>
        </p:sp>
      </p:grpSp>
      <p:grpSp>
        <p:nvGrpSpPr>
          <p:cNvPr id="4" name="Gruppe 12"/>
          <p:cNvGrpSpPr>
            <a:grpSpLocks/>
          </p:cNvGrpSpPr>
          <p:nvPr/>
        </p:nvGrpSpPr>
        <p:grpSpPr bwMode="auto">
          <a:xfrm>
            <a:off x="3132088" y="837159"/>
            <a:ext cx="2653234" cy="704329"/>
            <a:chOff x="1535830" y="0"/>
            <a:chExt cx="2652962" cy="704544"/>
          </a:xfrm>
        </p:grpSpPr>
        <p:sp>
          <p:nvSpPr>
            <p:cNvPr id="14" name="Afrundet rektangel 13"/>
            <p:cNvSpPr/>
            <p:nvPr/>
          </p:nvSpPr>
          <p:spPr>
            <a:xfrm>
              <a:off x="1535830" y="0"/>
              <a:ext cx="2641801" cy="620802"/>
            </a:xfrm>
            <a:prstGeom prst="round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Afrundet rektangel 4"/>
            <p:cNvSpPr/>
            <p:nvPr/>
          </p:nvSpPr>
          <p:spPr>
            <a:xfrm>
              <a:off x="1607260" y="144035"/>
              <a:ext cx="2581532" cy="5605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80010" tIns="80010" rIns="80010" bIns="80010" spcCol="1270" anchor="ctr"/>
            <a:lstStyle/>
            <a:p>
              <a:pPr defTabSz="933403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da-DK" sz="2100" dirty="0"/>
                <a:t>Almen</a:t>
              </a:r>
              <a:r>
                <a:rPr lang="da-DK" sz="2100" b="1" dirty="0"/>
                <a:t> </a:t>
              </a:r>
              <a:r>
                <a:rPr lang="da-DK" sz="2100" dirty="0"/>
                <a:t>didaktik</a:t>
              </a:r>
            </a:p>
          </p:txBody>
        </p:sp>
      </p:grpSp>
      <p:sp>
        <p:nvSpPr>
          <p:cNvPr id="18" name="Ligebenet trekant 17"/>
          <p:cNvSpPr/>
          <p:nvPr/>
        </p:nvSpPr>
        <p:spPr>
          <a:xfrm>
            <a:off x="2124150" y="1557115"/>
            <a:ext cx="4535165" cy="3600896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anchor="ctr"/>
          <a:lstStyle/>
          <a:p>
            <a:pPr>
              <a:defRPr/>
            </a:pPr>
            <a:endParaRPr lang="da-DK"/>
          </a:p>
        </p:txBody>
      </p:sp>
      <p:cxnSp>
        <p:nvCxnSpPr>
          <p:cNvPr id="22" name="Lige pilforbindelse 21"/>
          <p:cNvCxnSpPr>
            <a:stCxn id="18" idx="4"/>
            <a:endCxn id="18" idx="1"/>
          </p:cNvCxnSpPr>
          <p:nvPr/>
        </p:nvCxnSpPr>
        <p:spPr>
          <a:xfrm flipH="1" flipV="1">
            <a:off x="3257103" y="3357562"/>
            <a:ext cx="3402211" cy="1800449"/>
          </a:xfrm>
          <a:prstGeom prst="straightConnector1">
            <a:avLst/>
          </a:prstGeom>
          <a:ln w="28575">
            <a:solidFill>
              <a:schemeClr val="tx2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5508502" y="5286376"/>
            <a:ext cx="2640955" cy="762372"/>
            <a:chOff x="0" y="0"/>
            <a:chExt cx="296" cy="86"/>
          </a:xfrm>
        </p:grpSpPr>
        <p:sp>
          <p:nvSpPr>
            <p:cNvPr id="19468" name="AutoShape 2"/>
            <p:cNvSpPr>
              <a:spLocks/>
            </p:cNvSpPr>
            <p:nvPr/>
          </p:nvSpPr>
          <p:spPr bwMode="auto">
            <a:xfrm>
              <a:off x="0" y="1"/>
              <a:ext cx="296" cy="83"/>
            </a:xfrm>
            <a:prstGeom prst="roundRect">
              <a:avLst>
                <a:gd name="adj" fmla="val 11718"/>
              </a:avLst>
            </a:prstGeom>
            <a:solidFill>
              <a:srgbClr val="FFFFFF">
                <a:alpha val="89803"/>
              </a:srgbClr>
            </a:solidFill>
            <a:ln w="36124">
              <a:solidFill>
                <a:srgbClr val="4F81BD"/>
              </a:solidFill>
              <a:round/>
              <a:headEnd/>
              <a:tailEnd/>
            </a:ln>
          </p:spPr>
          <p:txBody>
            <a:bodyPr lIns="0" tIns="0" rIns="0" bIns="0" anchor="ctr"/>
            <a:lstStyle/>
            <a:p>
              <a:endParaRPr lang="da-DK"/>
            </a:p>
          </p:txBody>
        </p:sp>
        <p:sp>
          <p:nvSpPr>
            <p:cNvPr id="19469" name="Rectangle 3"/>
            <p:cNvSpPr>
              <a:spLocks/>
            </p:cNvSpPr>
            <p:nvPr/>
          </p:nvSpPr>
          <p:spPr bwMode="auto">
            <a:xfrm>
              <a:off x="4" y="0"/>
              <a:ext cx="288" cy="86"/>
            </a:xfrm>
            <a:prstGeom prst="rect">
              <a:avLst/>
            </a:prstGeom>
            <a:noFill/>
            <a:ln w="12700">
              <a:noFill/>
              <a:miter lim="0"/>
              <a:headEnd/>
              <a:tailEnd/>
            </a:ln>
          </p:spPr>
          <p:txBody>
            <a:bodyPr lIns="108373" tIns="108373" rIns="108373" bIns="108373" anchor="ctr"/>
            <a:lstStyle/>
            <a:p>
              <a:pPr defTabSz="933119">
                <a:lnSpc>
                  <a:spcPct val="90000"/>
                </a:lnSpc>
                <a:spcBef>
                  <a:spcPts val="492"/>
                </a:spcBef>
              </a:pPr>
              <a:r>
                <a:rPr lang="da-DK" sz="2000" b="1" dirty="0"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Håndværk, æstetik og formsprog</a:t>
              </a:r>
              <a:endParaRPr lang="da-DK" dirty="0"/>
            </a:p>
          </p:txBody>
        </p:sp>
      </p:grp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825996" y="5299770"/>
            <a:ext cx="2665512" cy="721072"/>
            <a:chOff x="0" y="0"/>
            <a:chExt cx="299" cy="81"/>
          </a:xfrm>
        </p:grpSpPr>
        <p:sp>
          <p:nvSpPr>
            <p:cNvPr id="19466" name="AutoShape 5"/>
            <p:cNvSpPr>
              <a:spLocks/>
            </p:cNvSpPr>
            <p:nvPr/>
          </p:nvSpPr>
          <p:spPr bwMode="auto">
            <a:xfrm>
              <a:off x="0" y="0"/>
              <a:ext cx="273" cy="81"/>
            </a:xfrm>
            <a:prstGeom prst="roundRect">
              <a:avLst>
                <a:gd name="adj" fmla="val 11718"/>
              </a:avLst>
            </a:prstGeom>
            <a:solidFill>
              <a:srgbClr val="FFFFFF">
                <a:alpha val="89803"/>
              </a:srgbClr>
            </a:solidFill>
            <a:ln w="36124">
              <a:solidFill>
                <a:srgbClr val="4F81BD"/>
              </a:solidFill>
              <a:round/>
              <a:headEnd/>
              <a:tailEnd/>
            </a:ln>
          </p:spPr>
          <p:txBody>
            <a:bodyPr lIns="0" tIns="0" rIns="0" bIns="0" anchor="ctr"/>
            <a:lstStyle/>
            <a:p>
              <a:endParaRPr lang="da-DK"/>
            </a:p>
          </p:txBody>
        </p:sp>
        <p:sp>
          <p:nvSpPr>
            <p:cNvPr id="19467" name="Rectangle 6"/>
            <p:cNvSpPr>
              <a:spLocks/>
            </p:cNvSpPr>
            <p:nvPr/>
          </p:nvSpPr>
          <p:spPr bwMode="auto">
            <a:xfrm>
              <a:off x="16" y="14"/>
              <a:ext cx="283" cy="53"/>
            </a:xfrm>
            <a:prstGeom prst="rect">
              <a:avLst/>
            </a:prstGeom>
            <a:noFill/>
            <a:ln w="12700">
              <a:noFill/>
              <a:miter lim="0"/>
              <a:headEnd/>
              <a:tailEnd/>
            </a:ln>
          </p:spPr>
          <p:txBody>
            <a:bodyPr lIns="108373" tIns="108373" rIns="108373" bIns="108373" anchor="ctr"/>
            <a:lstStyle/>
            <a:p>
              <a:pPr defTabSz="933119">
                <a:lnSpc>
                  <a:spcPct val="90000"/>
                </a:lnSpc>
                <a:spcBef>
                  <a:spcPts val="492"/>
                </a:spcBef>
              </a:pPr>
              <a:r>
                <a:rPr lang="da-DK" sz="2000" b="1" dirty="0"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Teknik og udstyr</a:t>
              </a:r>
              <a:endParaRPr lang="da-DK" dirty="0"/>
            </a:p>
          </p:txBody>
        </p:sp>
      </p:grp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123033" y="836043"/>
            <a:ext cx="5040809" cy="659680"/>
            <a:chOff x="0" y="0"/>
            <a:chExt cx="565" cy="74"/>
          </a:xfrm>
        </p:grpSpPr>
        <p:sp>
          <p:nvSpPr>
            <p:cNvPr id="19464" name="AutoShape 8"/>
            <p:cNvSpPr>
              <a:spLocks/>
            </p:cNvSpPr>
            <p:nvPr/>
          </p:nvSpPr>
          <p:spPr bwMode="auto">
            <a:xfrm>
              <a:off x="0" y="0"/>
              <a:ext cx="563" cy="70"/>
            </a:xfrm>
            <a:prstGeom prst="roundRect">
              <a:avLst>
                <a:gd name="adj" fmla="val 11718"/>
              </a:avLst>
            </a:prstGeom>
            <a:solidFill>
              <a:srgbClr val="FFFFFF">
                <a:alpha val="89803"/>
              </a:srgbClr>
            </a:solidFill>
            <a:ln w="36124">
              <a:solidFill>
                <a:srgbClr val="4F81BD"/>
              </a:solidFill>
              <a:round/>
              <a:headEnd/>
              <a:tailEnd/>
            </a:ln>
          </p:spPr>
          <p:txBody>
            <a:bodyPr lIns="0" tIns="0" rIns="0" bIns="0" anchor="ctr"/>
            <a:lstStyle/>
            <a:p>
              <a:endParaRPr lang="da-DK"/>
            </a:p>
          </p:txBody>
        </p:sp>
        <p:sp>
          <p:nvSpPr>
            <p:cNvPr id="19465" name="Rectangle 9"/>
            <p:cNvSpPr>
              <a:spLocks/>
            </p:cNvSpPr>
            <p:nvPr/>
          </p:nvSpPr>
          <p:spPr bwMode="auto">
            <a:xfrm>
              <a:off x="15" y="21"/>
              <a:ext cx="550" cy="53"/>
            </a:xfrm>
            <a:prstGeom prst="rect">
              <a:avLst/>
            </a:prstGeom>
            <a:noFill/>
            <a:ln w="12700">
              <a:noFill/>
              <a:miter lim="0"/>
              <a:headEnd/>
              <a:tailEnd/>
            </a:ln>
          </p:spPr>
          <p:txBody>
            <a:bodyPr lIns="108373" tIns="108373" rIns="108373" bIns="108373" anchor="ctr"/>
            <a:lstStyle/>
            <a:p>
              <a:pPr defTabSz="933119">
                <a:lnSpc>
                  <a:spcPct val="90000"/>
                </a:lnSpc>
                <a:spcBef>
                  <a:spcPts val="492"/>
                </a:spcBef>
              </a:pPr>
              <a:r>
                <a:rPr lang="da-DK" sz="2000" b="1" dirty="0"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Pædagogisk praksis / skolen i skyen</a:t>
              </a:r>
              <a:endParaRPr lang="da-DK" dirty="0"/>
            </a:p>
          </p:txBody>
        </p:sp>
      </p:grpSp>
      <p:grpSp>
        <p:nvGrpSpPr>
          <p:cNvPr id="5" name="Group 10"/>
          <p:cNvGrpSpPr>
            <a:grpSpLocks/>
          </p:cNvGrpSpPr>
          <p:nvPr/>
        </p:nvGrpSpPr>
        <p:grpSpPr bwMode="auto">
          <a:xfrm>
            <a:off x="1772543" y="1555998"/>
            <a:ext cx="5238378" cy="4800824"/>
            <a:chOff x="0" y="0"/>
            <a:chExt cx="587" cy="538"/>
          </a:xfrm>
        </p:grpSpPr>
        <p:sp>
          <p:nvSpPr>
            <p:cNvPr id="19462" name="AutoShape 11"/>
            <p:cNvSpPr>
              <a:spLocks/>
            </p:cNvSpPr>
            <p:nvPr/>
          </p:nvSpPr>
          <p:spPr bwMode="auto">
            <a:xfrm>
              <a:off x="39" y="0"/>
              <a:ext cx="509" cy="404"/>
            </a:xfrm>
            <a:prstGeom prst="triangle">
              <a:avLst>
                <a:gd name="adj" fmla="val 50000"/>
              </a:avLst>
            </a:prstGeom>
            <a:solidFill>
              <a:srgbClr val="4F81BD">
                <a:alpha val="50980"/>
              </a:srgbClr>
            </a:solidFill>
            <a:ln w="36124">
              <a:solidFill>
                <a:srgbClr val="3A5E8A">
                  <a:alpha val="50195"/>
                </a:srgbClr>
              </a:solidFill>
              <a:round/>
              <a:headEnd/>
              <a:tailEnd/>
            </a:ln>
          </p:spPr>
          <p:txBody>
            <a:bodyPr lIns="72248" tIns="72248" rIns="72248" bIns="72248" anchor="ctr"/>
            <a:lstStyle/>
            <a:p>
              <a:endParaRPr lang="da-DK"/>
            </a:p>
          </p:txBody>
        </p:sp>
        <p:sp>
          <p:nvSpPr>
            <p:cNvPr id="19463" name="Rectangle 12"/>
            <p:cNvSpPr>
              <a:spLocks/>
            </p:cNvSpPr>
            <p:nvPr/>
          </p:nvSpPr>
          <p:spPr bwMode="auto">
            <a:xfrm>
              <a:off x="166" y="201"/>
              <a:ext cx="255" cy="67"/>
            </a:xfrm>
            <a:prstGeom prst="rect">
              <a:avLst/>
            </a:prstGeom>
            <a:noFill/>
            <a:ln w="12700">
              <a:noFill/>
              <a:miter lim="0"/>
              <a:headEnd/>
              <a:tailEnd/>
            </a:ln>
          </p:spPr>
          <p:txBody>
            <a:bodyPr lIns="126435" tIns="72248" rIns="126435" bIns="72248"/>
            <a:lstStyle/>
            <a:p>
              <a:pPr algn="ctr" defTabSz="914145"/>
              <a:r>
                <a:rPr lang="da-DK" sz="1500" b="1" dirty="0"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MEDIEPÆDAGOGISK  HÅNDVÆRK</a:t>
              </a:r>
              <a:endParaRPr lang="da-DK" dirty="0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da-DK" b="1" dirty="0" smtClean="0"/>
              <a:t>Fremtidens </a:t>
            </a:r>
            <a:r>
              <a:rPr lang="da-DK" b="1" dirty="0" err="1" smtClean="0"/>
              <a:t>vejledningsunivers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da-DK" dirty="0" smtClean="0"/>
          </a:p>
          <a:p>
            <a:r>
              <a:rPr lang="da-DK" dirty="0"/>
              <a:t>v</a:t>
            </a:r>
            <a:r>
              <a:rPr lang="da-DK" dirty="0" smtClean="0"/>
              <a:t>ejlederkultur </a:t>
            </a:r>
            <a:r>
              <a:rPr lang="da-DK" dirty="0"/>
              <a:t>i skolen</a:t>
            </a:r>
            <a:endParaRPr lang="da-DK" dirty="0" smtClean="0"/>
          </a:p>
          <a:p>
            <a:r>
              <a:rPr lang="da-DK" dirty="0" smtClean="0"/>
              <a:t>nye </a:t>
            </a:r>
            <a:r>
              <a:rPr lang="da-DK" dirty="0"/>
              <a:t>organisations- og </a:t>
            </a:r>
            <a:r>
              <a:rPr lang="da-DK" dirty="0" smtClean="0"/>
              <a:t>refleksionsformer</a:t>
            </a:r>
          </a:p>
          <a:p>
            <a:r>
              <a:rPr lang="da-DK" dirty="0"/>
              <a:t>p</a:t>
            </a:r>
            <a:r>
              <a:rPr lang="da-DK" dirty="0" smtClean="0"/>
              <a:t>å tværs af tid, sted og rum</a:t>
            </a:r>
          </a:p>
          <a:p>
            <a:pPr>
              <a:buNone/>
            </a:pPr>
            <a:endParaRPr lang="da-DK" dirty="0" smtClean="0"/>
          </a:p>
          <a:p>
            <a:r>
              <a:rPr lang="da-DK" dirty="0" smtClean="0"/>
              <a:t>fra </a:t>
            </a:r>
            <a:r>
              <a:rPr lang="da-DK" dirty="0"/>
              <a:t>lærer til </a:t>
            </a:r>
            <a:r>
              <a:rPr lang="da-DK" dirty="0" smtClean="0"/>
              <a:t>lærer</a:t>
            </a:r>
          </a:p>
          <a:p>
            <a:r>
              <a:rPr lang="da-DK" dirty="0"/>
              <a:t>kollegavejledning og </a:t>
            </a:r>
            <a:r>
              <a:rPr lang="da-DK" dirty="0" smtClean="0"/>
              <a:t>sidemandsoplæring</a:t>
            </a:r>
          </a:p>
          <a:p>
            <a:r>
              <a:rPr lang="da-DK" dirty="0"/>
              <a:t>f</a:t>
            </a:r>
            <a:r>
              <a:rPr lang="da-DK" dirty="0" smtClean="0"/>
              <a:t>lydende </a:t>
            </a:r>
            <a:r>
              <a:rPr lang="da-DK" dirty="0" err="1" smtClean="0"/>
              <a:t>lærlingeskaber</a:t>
            </a:r>
            <a:endParaRPr lang="da-DK" dirty="0"/>
          </a:p>
        </p:txBody>
      </p:sp>
    </p:spTree>
    <p:extLst>
      <p:ext uri="{BB962C8B-B14F-4D97-AF65-F5344CB8AC3E}">
        <p14:creationId xmlns="" xmlns:p14="http://schemas.microsoft.com/office/powerpoint/2010/main" val="254055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e 6"/>
          <p:cNvGrpSpPr/>
          <p:nvPr/>
        </p:nvGrpSpPr>
        <p:grpSpPr>
          <a:xfrm>
            <a:off x="5508104" y="5301208"/>
            <a:ext cx="2641600" cy="734518"/>
            <a:chOff x="3454400" y="3329481"/>
            <a:chExt cx="2641600" cy="734518"/>
          </a:xfrm>
        </p:grpSpPr>
        <p:sp>
          <p:nvSpPr>
            <p:cNvPr id="8" name="Afrundet rektangel 7"/>
            <p:cNvSpPr/>
            <p:nvPr/>
          </p:nvSpPr>
          <p:spPr>
            <a:xfrm>
              <a:off x="3454400" y="3329481"/>
              <a:ext cx="2641600" cy="734518"/>
            </a:xfrm>
            <a:prstGeom prst="round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Afrundet rektangel 4"/>
            <p:cNvSpPr/>
            <p:nvPr/>
          </p:nvSpPr>
          <p:spPr>
            <a:xfrm>
              <a:off x="3490256" y="3365337"/>
              <a:ext cx="2569888" cy="6628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a-DK" sz="2100" dirty="0"/>
                <a:t>V</a:t>
              </a:r>
              <a:r>
                <a:rPr lang="da-DK" sz="2100" kern="1200" dirty="0" smtClean="0"/>
                <a:t>ejleder</a:t>
              </a:r>
              <a:endParaRPr lang="da-DK" sz="2100" kern="1200" dirty="0"/>
            </a:p>
          </p:txBody>
        </p:sp>
      </p:grpSp>
      <p:grpSp>
        <p:nvGrpSpPr>
          <p:cNvPr id="3" name="Gruppe 9"/>
          <p:cNvGrpSpPr/>
          <p:nvPr/>
        </p:nvGrpSpPr>
        <p:grpSpPr>
          <a:xfrm>
            <a:off x="827584" y="5301208"/>
            <a:ext cx="2664296" cy="720080"/>
            <a:chOff x="-192350" y="3307153"/>
            <a:chExt cx="2892686" cy="756846"/>
          </a:xfrm>
        </p:grpSpPr>
        <p:sp>
          <p:nvSpPr>
            <p:cNvPr id="11" name="Afrundet rektangel 10"/>
            <p:cNvSpPr/>
            <p:nvPr/>
          </p:nvSpPr>
          <p:spPr>
            <a:xfrm>
              <a:off x="-192350" y="3307153"/>
              <a:ext cx="2641600" cy="756846"/>
            </a:xfrm>
            <a:prstGeom prst="round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Afrundet rektangel 4"/>
            <p:cNvSpPr/>
            <p:nvPr/>
          </p:nvSpPr>
          <p:spPr>
            <a:xfrm>
              <a:off x="132628" y="3344099"/>
              <a:ext cx="2567708" cy="6829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lvl="0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a-DK" sz="2100" kern="1200" dirty="0" smtClean="0"/>
                <a:t>Lærerens </a:t>
              </a:r>
              <a:r>
                <a:rPr lang="da-DK" sz="2100" kern="1200" dirty="0" err="1" smtClean="0"/>
                <a:t>fagfaglighed</a:t>
              </a:r>
              <a:endParaRPr lang="da-DK" sz="2100" kern="1200" dirty="0"/>
            </a:p>
          </p:txBody>
        </p:sp>
      </p:grpSp>
      <p:grpSp>
        <p:nvGrpSpPr>
          <p:cNvPr id="4" name="Gruppe 12"/>
          <p:cNvGrpSpPr/>
          <p:nvPr/>
        </p:nvGrpSpPr>
        <p:grpSpPr>
          <a:xfrm>
            <a:off x="3131840" y="836712"/>
            <a:ext cx="2652962" cy="704544"/>
            <a:chOff x="1535830" y="0"/>
            <a:chExt cx="2652962" cy="704544"/>
          </a:xfrm>
        </p:grpSpPr>
        <p:sp>
          <p:nvSpPr>
            <p:cNvPr id="14" name="Afrundet rektangel 13"/>
            <p:cNvSpPr/>
            <p:nvPr/>
          </p:nvSpPr>
          <p:spPr>
            <a:xfrm>
              <a:off x="1535830" y="0"/>
              <a:ext cx="2641600" cy="621174"/>
            </a:xfrm>
            <a:prstGeom prst="round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Afrundet rektangel 4"/>
            <p:cNvSpPr/>
            <p:nvPr/>
          </p:nvSpPr>
          <p:spPr>
            <a:xfrm>
              <a:off x="1607838" y="144016"/>
              <a:ext cx="2580954" cy="5605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a-DK" sz="2100" kern="1200" dirty="0" smtClean="0"/>
                <a:t>Skolens mediekultur</a:t>
              </a:r>
              <a:endParaRPr lang="da-DK" sz="2100" kern="1200" dirty="0"/>
            </a:p>
          </p:txBody>
        </p:sp>
      </p:grpSp>
      <p:sp>
        <p:nvSpPr>
          <p:cNvPr id="18" name="Ligebenet trekant 17"/>
          <p:cNvSpPr/>
          <p:nvPr/>
        </p:nvSpPr>
        <p:spPr>
          <a:xfrm>
            <a:off x="2195736" y="1556792"/>
            <a:ext cx="4536504" cy="3600400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002">
            <a:schemeClr val="lt2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cxnSp>
        <p:nvCxnSpPr>
          <p:cNvPr id="22" name="Lige pilforbindelse 21"/>
          <p:cNvCxnSpPr>
            <a:stCxn id="18" idx="4"/>
            <a:endCxn id="18" idx="1"/>
          </p:cNvCxnSpPr>
          <p:nvPr/>
        </p:nvCxnSpPr>
        <p:spPr>
          <a:xfrm rot="5400000" flipH="1">
            <a:off x="4130951" y="2555903"/>
            <a:ext cx="1800200" cy="3402378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da-DK" dirty="0" smtClean="0"/>
              <a:t>Skolebiblioteket </a:t>
            </a:r>
            <a:br>
              <a:rPr lang="da-DK" dirty="0" smtClean="0"/>
            </a:br>
            <a:r>
              <a:rPr lang="da-DK" dirty="0" smtClean="0"/>
              <a:t>som kultur- og læringscenter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 dirty="0" smtClean="0"/>
          </a:p>
          <a:p>
            <a:r>
              <a:rPr lang="da-DK" dirty="0" smtClean="0"/>
              <a:t>Praksisnære eksperimenter er i fokus</a:t>
            </a:r>
          </a:p>
          <a:p>
            <a:r>
              <a:rPr lang="da-DK" dirty="0" smtClean="0"/>
              <a:t>Undervisningens </a:t>
            </a:r>
            <a:r>
              <a:rPr lang="da-DK" dirty="0" err="1" smtClean="0"/>
              <a:t>medialisering</a:t>
            </a:r>
            <a:r>
              <a:rPr lang="da-DK" dirty="0" smtClean="0"/>
              <a:t> er i fokus</a:t>
            </a:r>
          </a:p>
          <a:p>
            <a:r>
              <a:rPr lang="da-DK" dirty="0" smtClean="0"/>
              <a:t>Udvikling af en almen medieforståelse i skolen</a:t>
            </a:r>
          </a:p>
          <a:p>
            <a:r>
              <a:rPr lang="da-DK" dirty="0" smtClean="0"/>
              <a:t>En pædagogisk funktion: et fysisk og virtuelt rum</a:t>
            </a:r>
          </a:p>
          <a:p>
            <a:r>
              <a:rPr lang="da-DK" dirty="0" smtClean="0"/>
              <a:t>Medarbejdere med forskellige faglige profiler organiseret i dynamiske teams</a:t>
            </a:r>
          </a:p>
          <a:p>
            <a:endParaRPr lang="da-DK" dirty="0" smtClean="0"/>
          </a:p>
          <a:p>
            <a:endParaRPr lang="da-DK" dirty="0" smtClean="0"/>
          </a:p>
          <a:p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da-DK" dirty="0" smtClean="0"/>
              <a:t>Skolebibliotekaren </a:t>
            </a:r>
            <a:br>
              <a:rPr lang="da-DK" dirty="0" smtClean="0"/>
            </a:br>
            <a:r>
              <a:rPr lang="da-DK" dirty="0" smtClean="0"/>
              <a:t>– som udfordrende generalist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da-DK" i="1" dirty="0" smtClean="0"/>
          </a:p>
          <a:p>
            <a:r>
              <a:rPr lang="da-DK" i="1" dirty="0" smtClean="0"/>
              <a:t>Fra</a:t>
            </a:r>
            <a:r>
              <a:rPr lang="da-DK" dirty="0" smtClean="0"/>
              <a:t> teknisk support/råd og vink </a:t>
            </a:r>
            <a:r>
              <a:rPr lang="da-DK" i="1" dirty="0" smtClean="0"/>
              <a:t>til </a:t>
            </a:r>
            <a:r>
              <a:rPr lang="da-DK" dirty="0" smtClean="0"/>
              <a:t>mediepædagogisk vejledning </a:t>
            </a:r>
          </a:p>
          <a:p>
            <a:endParaRPr lang="da-DK" i="1" dirty="0" smtClean="0"/>
          </a:p>
          <a:p>
            <a:r>
              <a:rPr lang="da-DK" i="1" dirty="0" smtClean="0"/>
              <a:t>Fra </a:t>
            </a:r>
            <a:r>
              <a:rPr lang="da-DK" dirty="0" smtClean="0"/>
              <a:t>fag og didaktik </a:t>
            </a:r>
            <a:r>
              <a:rPr lang="da-DK" i="1" dirty="0" smtClean="0"/>
              <a:t>til</a:t>
            </a:r>
            <a:r>
              <a:rPr lang="da-DK" dirty="0" smtClean="0"/>
              <a:t> kulturarbejde og mediepædagogik</a:t>
            </a:r>
          </a:p>
          <a:p>
            <a:endParaRPr lang="da-DK" dirty="0" smtClean="0"/>
          </a:p>
          <a:p>
            <a:r>
              <a:rPr lang="da-DK" dirty="0" smtClean="0"/>
              <a:t>Fokus på: Pædagogiske eksperimenter og udfordringer</a:t>
            </a:r>
          </a:p>
          <a:p>
            <a:pPr>
              <a:buNone/>
            </a:pP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da-DK" dirty="0" smtClean="0"/>
              <a:t>Fremtidige læringsscenarier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da-DK" dirty="0" smtClean="0"/>
          </a:p>
          <a:p>
            <a:r>
              <a:rPr lang="da-DK" dirty="0" smtClean="0"/>
              <a:t>Nyt udsigtspunkt: en bred mediebaseret kulturforståelse </a:t>
            </a:r>
          </a:p>
          <a:p>
            <a:r>
              <a:rPr lang="da-DK" dirty="0" smtClean="0"/>
              <a:t>Ny begrebsbrug: Fra it og digitalisering </a:t>
            </a:r>
            <a:r>
              <a:rPr lang="da-DK" i="1" dirty="0" smtClean="0"/>
              <a:t>til</a:t>
            </a:r>
            <a:r>
              <a:rPr lang="da-DK" dirty="0" smtClean="0"/>
              <a:t> digitale medier og </a:t>
            </a:r>
            <a:r>
              <a:rPr lang="da-DK" dirty="0" err="1" smtClean="0"/>
              <a:t>medialisering</a:t>
            </a:r>
            <a:endParaRPr lang="da-DK" dirty="0"/>
          </a:p>
          <a:p>
            <a:r>
              <a:rPr lang="da-DK" dirty="0" smtClean="0"/>
              <a:t>Nye læringsscenarier: Nye </a:t>
            </a:r>
            <a:r>
              <a:rPr lang="da-DK" dirty="0" err="1" smtClean="0"/>
              <a:t>læringsrum</a:t>
            </a:r>
            <a:r>
              <a:rPr lang="da-DK" dirty="0" smtClean="0"/>
              <a:t> og læringsformer; på tværs af tid, sted og rum</a:t>
            </a:r>
          </a:p>
          <a:p>
            <a:endParaRPr lang="da-DK" dirty="0" smtClean="0"/>
          </a:p>
          <a:p>
            <a:r>
              <a:rPr lang="da-DK" dirty="0" smtClean="0"/>
              <a:t>Fra digitale medier som rammer til digitale medier som vinduer</a:t>
            </a:r>
          </a:p>
          <a:p>
            <a:r>
              <a:rPr lang="da-DK" dirty="0" smtClean="0"/>
              <a:t>Fra læremidler til ressourcer</a:t>
            </a:r>
          </a:p>
          <a:p>
            <a:r>
              <a:rPr lang="da-DK" dirty="0" smtClean="0"/>
              <a:t>Fra roller til positioner</a:t>
            </a:r>
          </a:p>
          <a:p>
            <a:endParaRPr lang="da-DK" dirty="0" smtClean="0"/>
          </a:p>
          <a:p>
            <a:r>
              <a:rPr lang="da-DK" b="1" dirty="0" smtClean="0"/>
              <a:t>Blandede læringsformer:  fysiske og virtuelle, synkrone og asynkrone</a:t>
            </a:r>
          </a:p>
          <a:p>
            <a:endParaRPr lang="da-DK" dirty="0"/>
          </a:p>
          <a:p>
            <a:endParaRPr lang="da-DK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da-DK" sz="5400" dirty="0" smtClean="0"/>
              <a:t>Udfordringer (I)</a:t>
            </a:r>
            <a:endParaRPr lang="da-DK" sz="540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da-DK" dirty="0" smtClean="0"/>
          </a:p>
          <a:p>
            <a:r>
              <a:rPr lang="da-DK" dirty="0" smtClean="0"/>
              <a:t>Hvordan skal skolen forholde sig til samfundets digitalisering og </a:t>
            </a:r>
            <a:r>
              <a:rPr lang="da-DK" dirty="0" err="1" smtClean="0"/>
              <a:t>medialisering</a:t>
            </a:r>
            <a:r>
              <a:rPr lang="da-DK" dirty="0" smtClean="0"/>
              <a:t>?</a:t>
            </a:r>
          </a:p>
          <a:p>
            <a:endParaRPr lang="da-DK" dirty="0" smtClean="0"/>
          </a:p>
          <a:p>
            <a:r>
              <a:rPr lang="da-DK" dirty="0" smtClean="0"/>
              <a:t>Hvordan skal skolen møde og håndtere den uformelle mediebrug?</a:t>
            </a:r>
          </a:p>
          <a:p>
            <a:endParaRPr lang="da-DK" dirty="0" smtClean="0"/>
          </a:p>
          <a:p>
            <a:endParaRPr lang="da-DK" dirty="0" smtClean="0"/>
          </a:p>
          <a:p>
            <a:pPr>
              <a:buNone/>
            </a:pPr>
            <a:endParaRPr lang="da-DK" dirty="0" smtClean="0"/>
          </a:p>
          <a:p>
            <a:pPr>
              <a:buNone/>
            </a:pPr>
            <a:endParaRPr lang="da-DK" dirty="0" smtClean="0"/>
          </a:p>
          <a:p>
            <a:pPr>
              <a:buNone/>
            </a:pPr>
            <a:endParaRPr lang="da-DK" dirty="0" smtClean="0"/>
          </a:p>
          <a:p>
            <a:pPr>
              <a:buNone/>
            </a:pPr>
            <a:endParaRPr lang="da-DK" dirty="0" smtClean="0"/>
          </a:p>
          <a:p>
            <a:endParaRPr lang="da-DK" dirty="0" smtClean="0"/>
          </a:p>
          <a:p>
            <a:endParaRPr lang="da-DK" dirty="0" smtClean="0"/>
          </a:p>
          <a:p>
            <a:endParaRPr lang="da-DK" dirty="0" smtClean="0"/>
          </a:p>
          <a:p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lede 1" descr="kmd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476672"/>
            <a:ext cx="6412230" cy="5669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da-DK" sz="5400" dirty="0" smtClean="0"/>
              <a:t>Udfordringer (II)</a:t>
            </a:r>
            <a:endParaRPr lang="da-DK" sz="540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a-DK" dirty="0" smtClean="0"/>
          </a:p>
          <a:p>
            <a:r>
              <a:rPr lang="da-DK" dirty="0" smtClean="0"/>
              <a:t>Hvordan udvikles en mediepædagogisk platform og et nyt didaktisk design?</a:t>
            </a:r>
          </a:p>
          <a:p>
            <a:pPr>
              <a:buNone/>
            </a:pPr>
            <a:endParaRPr lang="da-DK" dirty="0" smtClean="0"/>
          </a:p>
          <a:p>
            <a:r>
              <a:rPr lang="da-DK" dirty="0" smtClean="0"/>
              <a:t>Hvordan skal mediepædagogisk undervisning og vejledning organiseres (tid, sted og rum)?</a:t>
            </a:r>
          </a:p>
          <a:p>
            <a:pPr>
              <a:buNone/>
            </a:pPr>
            <a:endParaRPr lang="da-DK" dirty="0" smtClean="0"/>
          </a:p>
          <a:p>
            <a:endParaRPr lang="da-DK" dirty="0" smtClean="0"/>
          </a:p>
          <a:p>
            <a:endParaRPr lang="da-DK" dirty="0" smtClean="0"/>
          </a:p>
          <a:p>
            <a:endParaRPr lang="da-DK" dirty="0" smtClean="0"/>
          </a:p>
          <a:p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endParaRPr lang="da-DK" dirty="0" smtClean="0"/>
          </a:p>
          <a:p>
            <a:r>
              <a:rPr lang="da-DK" dirty="0" smtClean="0"/>
              <a:t>Hvordan skal læringscentret udvikles?</a:t>
            </a:r>
          </a:p>
          <a:p>
            <a:pPr>
              <a:buNone/>
            </a:pPr>
            <a:endParaRPr lang="da-DK" dirty="0" smtClean="0"/>
          </a:p>
          <a:p>
            <a:r>
              <a:rPr lang="da-DK" dirty="0" smtClean="0"/>
              <a:t>Hvordan skal læringscentret organiseres?</a:t>
            </a:r>
          </a:p>
          <a:p>
            <a:endParaRPr lang="da-DK" dirty="0" smtClean="0"/>
          </a:p>
          <a:p>
            <a:r>
              <a:rPr lang="da-DK" dirty="0" smtClean="0"/>
              <a:t>Hvilke vejlederprofiler skal udvikles – i relation til børn og kollegaer? </a:t>
            </a:r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da-DK" dirty="0" smtClean="0"/>
              <a:t>Udfordringer (III)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>
          <a:xfrm>
            <a:off x="456531" y="274588"/>
            <a:ext cx="8229823" cy="1143000"/>
          </a:xfrm>
          <a:solidFill>
            <a:srgbClr val="FFFFFF"/>
          </a:solidFill>
          <a:ln w="36124">
            <a:solidFill>
              <a:srgbClr val="000000"/>
            </a:solidFill>
            <a:round/>
          </a:ln>
        </p:spPr>
        <p:txBody>
          <a:bodyPr lIns="88896" tIns="50798" rIns="88896" bIns="50798"/>
          <a:lstStyle/>
          <a:p>
            <a:pPr defTabSz="914145"/>
            <a:r>
              <a:rPr lang="da-DK" sz="34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UDGANGSPUNKT</a:t>
            </a:r>
            <a:endParaRPr lang="da-DK" sz="3400" dirty="0" smtClean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6531" y="2131963"/>
            <a:ext cx="8229823" cy="3993803"/>
          </a:xfrm>
        </p:spPr>
        <p:txBody>
          <a:bodyPr lIns="88896" tIns="50798" rIns="88896" bIns="50798" anchor="t"/>
          <a:lstStyle/>
          <a:p>
            <a:pPr marL="342665" indent="-342665" defTabSz="914145">
              <a:lnSpc>
                <a:spcPct val="90000"/>
              </a:lnSpc>
              <a:spcBef>
                <a:spcPts val="422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sz="29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It som begreb er forældet og favner ikke udviklingen</a:t>
            </a:r>
          </a:p>
          <a:p>
            <a:pPr marL="342665" indent="-342665" defTabSz="914145">
              <a:lnSpc>
                <a:spcPct val="90000"/>
              </a:lnSpc>
              <a:spcBef>
                <a:spcPts val="422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sz="29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Brug for et nyt udsigtspunkt og ny begrebsbrug</a:t>
            </a:r>
          </a:p>
          <a:p>
            <a:pPr marL="342665" indent="-342665" defTabSz="914145">
              <a:lnSpc>
                <a:spcPct val="90000"/>
              </a:lnSpc>
              <a:spcBef>
                <a:spcPts val="422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sz="29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Fokus på eksperimenter, innovation og kreativitet.  </a:t>
            </a:r>
          </a:p>
          <a:p>
            <a:pPr marL="342665" indent="-342665" defTabSz="914145">
              <a:lnSpc>
                <a:spcPct val="90000"/>
              </a:lnSpc>
              <a:spcBef>
                <a:spcPts val="422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sz="29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Kurser og praksisfjerne uddannelser ændrer intet</a:t>
            </a:r>
          </a:p>
          <a:p>
            <a:pPr marL="342665" indent="-342665" defTabSz="914145">
              <a:lnSpc>
                <a:spcPct val="90000"/>
              </a:lnSpc>
              <a:spcBef>
                <a:spcPts val="422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sz="29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Fokus på praksisnære udviklingsarbejder der rummer et uddannelsesperspektiv</a:t>
            </a:r>
            <a:endParaRPr lang="da-DK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image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060" y="2131963"/>
            <a:ext cx="5760764" cy="4320853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</p:pic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521271" y="340445"/>
            <a:ext cx="8229823" cy="1143000"/>
          </a:xfrm>
          <a:solidFill>
            <a:srgbClr val="FFFFFF"/>
          </a:solidFill>
          <a:ln w="36124">
            <a:solidFill>
              <a:srgbClr val="000000"/>
            </a:solidFill>
            <a:round/>
          </a:ln>
        </p:spPr>
        <p:txBody>
          <a:bodyPr lIns="62506" rIns="62506"/>
          <a:lstStyle/>
          <a:p>
            <a:pPr defTabSz="914145"/>
            <a:r>
              <a:rPr lang="da-DK" sz="34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UDVIKLINGSPERSPEKTIV</a:t>
            </a:r>
            <a:endParaRPr lang="da-DK" sz="34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Grp="1" noChangeArrowheads="1"/>
          </p:cNvSpPr>
          <p:nvPr>
            <p:ph type="title"/>
          </p:nvPr>
        </p:nvSpPr>
        <p:spPr>
          <a:xfrm>
            <a:off x="456531" y="274588"/>
            <a:ext cx="8229823" cy="938734"/>
          </a:xfrm>
          <a:solidFill>
            <a:srgbClr val="FFFFFF"/>
          </a:solidFill>
          <a:ln w="36124">
            <a:solidFill>
              <a:srgbClr val="000000"/>
            </a:solidFill>
            <a:round/>
          </a:ln>
        </p:spPr>
        <p:txBody>
          <a:bodyPr lIns="62506" rIns="62506"/>
          <a:lstStyle/>
          <a:p>
            <a:pPr defTabSz="914145"/>
            <a:r>
              <a:rPr lang="da-DK" sz="3300" b="1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Den pædagogiske dagsorden udfordres </a:t>
            </a:r>
            <a:endParaRPr lang="da-DK" dirty="0" smtClean="0"/>
          </a:p>
        </p:txBody>
      </p:sp>
      <p:sp>
        <p:nvSpPr>
          <p:cNvPr id="14339" name="AutoShape 2"/>
          <p:cNvSpPr>
            <a:spLocks/>
          </p:cNvSpPr>
          <p:nvPr/>
        </p:nvSpPr>
        <p:spPr bwMode="auto">
          <a:xfrm rot="10800000">
            <a:off x="2698998" y="2416597"/>
            <a:ext cx="4071938" cy="3357563"/>
          </a:xfrm>
          <a:prstGeom prst="triangle">
            <a:avLst>
              <a:gd name="adj" fmla="val 50000"/>
            </a:avLst>
          </a:prstGeom>
          <a:gradFill rotWithShape="0">
            <a:gsLst>
              <a:gs pos="0">
                <a:srgbClr val="FDFAE9"/>
              </a:gs>
              <a:gs pos="100000">
                <a:srgbClr val="8D8B7E"/>
              </a:gs>
            </a:gsLst>
            <a:path path="shape">
              <a:fillToRect l="50000" t="50000" r="50000" b="50000"/>
            </a:path>
          </a:gradFill>
          <a:ln w="13546">
            <a:solidFill>
              <a:srgbClr val="46AAC4"/>
            </a:solidFill>
            <a:round/>
            <a:headEnd/>
            <a:tailEnd/>
          </a:ln>
          <a:effectLst>
            <a:outerShdw dist="23000" dir="5400000" algn="ctr" rotWithShape="0">
              <a:srgbClr val="000000">
                <a:alpha val="34998"/>
              </a:srgbClr>
            </a:outerShdw>
          </a:effectLst>
        </p:spPr>
        <p:txBody>
          <a:bodyPr lIns="50798" tIns="50798" rIns="50798" bIns="50798" anchor="ctr"/>
          <a:lstStyle/>
          <a:p>
            <a:pPr>
              <a:defRPr/>
            </a:pPr>
            <a:endParaRPr lang="da-DK"/>
          </a:p>
        </p:txBody>
      </p:sp>
      <p:sp>
        <p:nvSpPr>
          <p:cNvPr id="14340" name="Rectangle 3"/>
          <p:cNvSpPr>
            <a:spLocks/>
          </p:cNvSpPr>
          <p:nvPr/>
        </p:nvSpPr>
        <p:spPr bwMode="auto">
          <a:xfrm>
            <a:off x="2070572" y="1856259"/>
            <a:ext cx="884039" cy="379512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88896" tIns="50798" rIns="88896" bIns="50798"/>
          <a:lstStyle/>
          <a:p>
            <a:pPr defTabSz="914145"/>
            <a:r>
              <a:rPr lang="da-DK" b="1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Lærer</a:t>
            </a:r>
            <a:endParaRPr lang="da-DK" dirty="0"/>
          </a:p>
        </p:txBody>
      </p:sp>
      <p:sp>
        <p:nvSpPr>
          <p:cNvPr id="14341" name="Rectangle 4"/>
          <p:cNvSpPr>
            <a:spLocks/>
          </p:cNvSpPr>
          <p:nvPr/>
        </p:nvSpPr>
        <p:spPr bwMode="auto">
          <a:xfrm>
            <a:off x="6643688" y="1856259"/>
            <a:ext cx="714375" cy="656332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88896" tIns="50798" rIns="88896" bIns="50798"/>
          <a:lstStyle/>
          <a:p>
            <a:pPr defTabSz="914145"/>
            <a:r>
              <a:rPr lang="da-DK" b="1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Elev</a:t>
            </a:r>
            <a:br>
              <a:rPr lang="da-DK" b="1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endParaRPr lang="da-DK" dirty="0"/>
          </a:p>
        </p:txBody>
      </p:sp>
      <p:sp>
        <p:nvSpPr>
          <p:cNvPr id="14342" name="Rectangle 5"/>
          <p:cNvSpPr>
            <a:spLocks/>
          </p:cNvSpPr>
          <p:nvPr/>
        </p:nvSpPr>
        <p:spPr bwMode="auto">
          <a:xfrm>
            <a:off x="3274963" y="1937743"/>
            <a:ext cx="2880941" cy="315888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88896" tIns="50798" rIns="88896" bIns="50798"/>
          <a:lstStyle/>
          <a:p>
            <a:pPr defTabSz="914145"/>
            <a:r>
              <a:rPr lang="da-DK" sz="13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    Mediepædagogisk udfordring</a:t>
            </a:r>
            <a:endParaRPr lang="da-DK" dirty="0"/>
          </a:p>
        </p:txBody>
      </p:sp>
      <p:sp>
        <p:nvSpPr>
          <p:cNvPr id="14343" name="Rectangle 6"/>
          <p:cNvSpPr>
            <a:spLocks/>
          </p:cNvSpPr>
          <p:nvPr/>
        </p:nvSpPr>
        <p:spPr bwMode="auto">
          <a:xfrm>
            <a:off x="3713634" y="5786438"/>
            <a:ext cx="2214563" cy="378396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88896" tIns="50798" rIns="88896" bIns="50798"/>
          <a:lstStyle/>
          <a:p>
            <a:pPr defTabSz="914145"/>
            <a:r>
              <a:rPr lang="da-DK" b="1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     Undervisning</a:t>
            </a:r>
            <a:endParaRPr lang="da-DK" dirty="0"/>
          </a:p>
        </p:txBody>
      </p:sp>
      <p:sp>
        <p:nvSpPr>
          <p:cNvPr id="14344" name="Rectangle 7"/>
          <p:cNvSpPr>
            <a:spLocks/>
          </p:cNvSpPr>
          <p:nvPr/>
        </p:nvSpPr>
        <p:spPr bwMode="auto">
          <a:xfrm>
            <a:off x="3713634" y="3562946"/>
            <a:ext cx="2010296" cy="655216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88896" tIns="50798" rIns="88896" bIns="50798"/>
          <a:lstStyle/>
          <a:p>
            <a:pPr algn="ctr" defTabSz="914145"/>
            <a:r>
              <a:rPr lang="da-DK" b="1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Skolens læringskultur</a:t>
            </a:r>
            <a:endParaRPr lang="da-DK" dirty="0"/>
          </a:p>
        </p:txBody>
      </p:sp>
      <p:sp>
        <p:nvSpPr>
          <p:cNvPr id="14345" name="Rectangle 8"/>
          <p:cNvSpPr>
            <a:spLocks/>
          </p:cNvSpPr>
          <p:nvPr/>
        </p:nvSpPr>
        <p:spPr bwMode="auto">
          <a:xfrm rot="3582824">
            <a:off x="2083966" y="3884414"/>
            <a:ext cx="2349624" cy="351607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88896" tIns="50798" rIns="88896" bIns="50798"/>
          <a:lstStyle/>
          <a:p>
            <a:pPr defTabSz="914145"/>
            <a:r>
              <a:rPr lang="da-DK" sz="15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       </a:t>
            </a:r>
            <a:r>
              <a:rPr lang="da-DK" sz="13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Fagdidaktisk  projekt</a:t>
            </a:r>
            <a:endParaRPr lang="da-DK" dirty="0"/>
          </a:p>
        </p:txBody>
      </p:sp>
      <p:sp>
        <p:nvSpPr>
          <p:cNvPr id="14346" name="Rectangle 9"/>
          <p:cNvSpPr>
            <a:spLocks/>
          </p:cNvSpPr>
          <p:nvPr/>
        </p:nvSpPr>
        <p:spPr bwMode="auto">
          <a:xfrm rot="-3605334">
            <a:off x="4411824" y="3931853"/>
            <a:ext cx="3286125" cy="315887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88896" tIns="50798" rIns="88896" bIns="50798"/>
          <a:lstStyle/>
          <a:p>
            <a:pPr defTabSz="914145"/>
            <a:r>
              <a:rPr lang="da-DK" sz="13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      Uformelle læringskompetencer</a:t>
            </a:r>
            <a:endParaRPr lang="da-DK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ChangeArrowheads="1"/>
          </p:cNvSpPr>
          <p:nvPr>
            <p:ph type="title"/>
          </p:nvPr>
        </p:nvSpPr>
        <p:spPr>
          <a:xfrm>
            <a:off x="456531" y="274588"/>
            <a:ext cx="8229823" cy="11430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88896" tIns="50798" rIns="88896" bIns="50798">
            <a:normAutofit/>
          </a:bodyPr>
          <a:lstStyle/>
          <a:p>
            <a:pPr defTabSz="914145"/>
            <a:r>
              <a:rPr lang="da-DK" b="1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De fem benspænd</a:t>
            </a:r>
            <a:endParaRPr lang="da-DK" dirty="0" smtClean="0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6531" y="1916535"/>
            <a:ext cx="8229823" cy="4209231"/>
          </a:xfrm>
        </p:spPr>
        <p:txBody>
          <a:bodyPr lIns="88896" tIns="50798" rIns="88896" bIns="50798" anchor="t"/>
          <a:lstStyle/>
          <a:p>
            <a:pPr marL="127244" indent="-127244" defTabSz="914145">
              <a:lnSpc>
                <a:spcPct val="80000"/>
              </a:lnSpc>
              <a:spcBef>
                <a:spcPts val="422"/>
              </a:spcBef>
              <a:buClr>
                <a:srgbClr val="000000"/>
              </a:buClr>
              <a:buFont typeface="ArialMT" charset="0"/>
              <a:buChar char="•"/>
            </a:pPr>
            <a:endParaRPr lang="da-DK" sz="2200" dirty="0" smtClean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127244" indent="-127244" defTabSz="914145">
              <a:lnSpc>
                <a:spcPct val="80000"/>
              </a:lnSpc>
              <a:spcBef>
                <a:spcPts val="422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sz="2200" b="1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Hvordan </a:t>
            </a:r>
            <a:r>
              <a:rPr lang="da-DK" sz="2200" b="1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understøttes pædagogisk praksis?</a:t>
            </a:r>
          </a:p>
          <a:p>
            <a:pPr marL="127244" indent="-127244" defTabSz="914145">
              <a:lnSpc>
                <a:spcPct val="80000"/>
              </a:lnSpc>
              <a:spcBef>
                <a:spcPts val="422"/>
              </a:spcBef>
              <a:buNone/>
            </a:pPr>
            <a:endParaRPr lang="da-DK" sz="2200" b="1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127244" indent="-127244" defTabSz="914145">
              <a:lnSpc>
                <a:spcPct val="80000"/>
              </a:lnSpc>
              <a:spcBef>
                <a:spcPts val="422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sz="2200" b="1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Hvordan udfordres den pædagogiske dagsorden?</a:t>
            </a:r>
          </a:p>
          <a:p>
            <a:pPr marL="127244" indent="-127244" defTabSz="914145">
              <a:lnSpc>
                <a:spcPct val="80000"/>
              </a:lnSpc>
              <a:spcBef>
                <a:spcPts val="422"/>
              </a:spcBef>
              <a:buNone/>
            </a:pPr>
            <a:endParaRPr lang="da-DK" sz="2200" b="1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127244" indent="-127244" defTabSz="914145">
              <a:lnSpc>
                <a:spcPct val="80000"/>
              </a:lnSpc>
              <a:spcBef>
                <a:spcPts val="422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sz="2200" b="1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Hvordan udfordres </a:t>
            </a:r>
            <a:r>
              <a:rPr lang="da-DK" sz="2200" b="1" dirty="0" err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fagforståelsen</a:t>
            </a:r>
            <a:r>
              <a:rPr lang="da-DK" sz="2200" b="1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?</a:t>
            </a:r>
          </a:p>
          <a:p>
            <a:pPr marL="127244" indent="-127244" defTabSz="914145">
              <a:lnSpc>
                <a:spcPct val="80000"/>
              </a:lnSpc>
              <a:spcBef>
                <a:spcPts val="422"/>
              </a:spcBef>
              <a:buNone/>
            </a:pPr>
            <a:endParaRPr lang="da-DK" sz="2200" b="1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127244" indent="-127244" defTabSz="914145">
              <a:lnSpc>
                <a:spcPct val="80000"/>
              </a:lnSpc>
              <a:spcBef>
                <a:spcPts val="422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sz="2200" b="1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Hvordan udvikles nye måder at lære på?</a:t>
            </a:r>
          </a:p>
          <a:p>
            <a:pPr marL="127244" indent="-127244" defTabSz="914145">
              <a:lnSpc>
                <a:spcPct val="80000"/>
              </a:lnSpc>
              <a:spcBef>
                <a:spcPts val="422"/>
              </a:spcBef>
              <a:buNone/>
            </a:pPr>
            <a:endParaRPr lang="da-DK" sz="2200" b="1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127244" indent="-127244" defTabSz="914145">
              <a:lnSpc>
                <a:spcPct val="80000"/>
              </a:lnSpc>
              <a:spcBef>
                <a:spcPts val="422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sz="2200" b="1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Hvordan udvikles arbejdet med digitale ressourcer og læremidler?</a:t>
            </a:r>
          </a:p>
          <a:p>
            <a:pPr marL="127244" indent="-127244" defTabSz="914145">
              <a:lnSpc>
                <a:spcPct val="80000"/>
              </a:lnSpc>
              <a:spcBef>
                <a:spcPts val="422"/>
              </a:spcBef>
              <a:buNone/>
            </a:pPr>
            <a:endParaRPr lang="da-DK" sz="2200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127244" indent="-127244" defTabSz="914145">
              <a:lnSpc>
                <a:spcPct val="80000"/>
              </a:lnSpc>
              <a:spcBef>
                <a:spcPts val="422"/>
              </a:spcBef>
              <a:buNone/>
            </a:pPr>
            <a:endParaRPr lang="da-DK" sz="2200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3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38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ChangeArrowheads="1"/>
          </p:cNvSpPr>
          <p:nvPr>
            <p:ph type="title"/>
          </p:nvPr>
        </p:nvSpPr>
        <p:spPr>
          <a:xfrm>
            <a:off x="467544" y="332656"/>
            <a:ext cx="8229824" cy="1143000"/>
          </a:xfrm>
          <a:solidFill>
            <a:srgbClr val="FFFFFF"/>
          </a:solidFill>
          <a:ln w="36124">
            <a:solidFill>
              <a:srgbClr val="000000"/>
            </a:solidFill>
            <a:round/>
          </a:ln>
        </p:spPr>
        <p:txBody>
          <a:bodyPr lIns="62506" rIns="62506"/>
          <a:lstStyle/>
          <a:p>
            <a:pPr defTabSz="914145"/>
            <a:r>
              <a:rPr lang="da-DK" b="1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Børns og unges mediebrug</a:t>
            </a:r>
            <a:endParaRPr lang="da-DK" b="1" dirty="0" smtClean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6531" y="1843981"/>
            <a:ext cx="8229823" cy="4281785"/>
          </a:xfrm>
        </p:spPr>
        <p:txBody>
          <a:bodyPr lIns="88896" tIns="50798" rIns="88896" bIns="50798" anchor="t">
            <a:normAutofit lnSpcReduction="10000"/>
          </a:bodyPr>
          <a:lstStyle/>
          <a:p>
            <a:pPr marL="296902" indent="-296902" defTabSz="914145">
              <a:lnSpc>
                <a:spcPct val="90000"/>
              </a:lnSpc>
              <a:spcBef>
                <a:spcPts val="422"/>
              </a:spcBef>
              <a:buNone/>
            </a:pPr>
            <a:endParaRPr lang="da-DK" sz="2500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296902" indent="-296902" defTabSz="914145">
              <a:lnSpc>
                <a:spcPct val="90000"/>
              </a:lnSpc>
              <a:spcBef>
                <a:spcPts val="422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Digitale og mobile medier er i fokus</a:t>
            </a:r>
            <a:endParaRPr lang="da-DK" sz="2500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296902" indent="-296902" defTabSz="914145">
              <a:lnSpc>
                <a:spcPct val="90000"/>
              </a:lnSpc>
              <a:spcBef>
                <a:spcPts val="422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Medier, formater og aktiviteter blandes - konvergens</a:t>
            </a:r>
            <a:endParaRPr lang="da-DK" sz="2500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296902" indent="-296902" defTabSz="914145">
              <a:lnSpc>
                <a:spcPct val="90000"/>
              </a:lnSpc>
              <a:spcBef>
                <a:spcPts val="422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Primær og sekundær mediebrug - kulissemediebrug</a:t>
            </a:r>
            <a:endParaRPr lang="da-DK" sz="2500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296902" indent="-296902" defTabSz="914145">
              <a:lnSpc>
                <a:spcPct val="90000"/>
              </a:lnSpc>
              <a:spcBef>
                <a:spcPts val="422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Lukkede og åbne platforme og sociale sites</a:t>
            </a:r>
            <a:endParaRPr lang="da-DK" sz="2500" dirty="0" smtClean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296902" indent="-296902" defTabSz="914145">
              <a:lnSpc>
                <a:spcPct val="90000"/>
              </a:lnSpc>
              <a:spcBef>
                <a:spcPts val="422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Mediering og </a:t>
            </a:r>
            <a:r>
              <a:rPr lang="da-DK" dirty="0" err="1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remediering</a:t>
            </a:r>
            <a:r>
              <a:rPr lang="da-DK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 (</a:t>
            </a:r>
            <a:r>
              <a:rPr lang="da-DK" dirty="0" err="1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remix</a:t>
            </a:r>
            <a:r>
              <a:rPr lang="da-DK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)</a:t>
            </a:r>
            <a:endParaRPr lang="da-DK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296902" indent="-296902" defTabSz="914145">
              <a:lnSpc>
                <a:spcPct val="90000"/>
              </a:lnSpc>
              <a:spcBef>
                <a:spcPts val="422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dirty="0" err="1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Medialisering</a:t>
            </a:r>
            <a:r>
              <a:rPr lang="da-DK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: Indirekte og direkte</a:t>
            </a:r>
            <a:endParaRPr lang="da-DK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839</Words>
  <Application>Microsoft Office PowerPoint</Application>
  <PresentationFormat>Skærmshow (4:3)</PresentationFormat>
  <Paragraphs>316</Paragraphs>
  <Slides>41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41</vt:i4>
      </vt:variant>
    </vt:vector>
  </HeadingPairs>
  <TitlesOfParts>
    <vt:vector size="42" baseType="lpstr">
      <vt:lpstr>Kontortema</vt:lpstr>
      <vt:lpstr>Ny mediepædagogik  og didaktisk praksis  i et innovativt læringsmiljø</vt:lpstr>
      <vt:lpstr>Folkeskolen.dk  </vt:lpstr>
      <vt:lpstr>Dias nummer 3</vt:lpstr>
      <vt:lpstr>Dias nummer 4</vt:lpstr>
      <vt:lpstr>UDGANGSPUNKT</vt:lpstr>
      <vt:lpstr>UDVIKLINGSPERSPEKTIV</vt:lpstr>
      <vt:lpstr>Den pædagogiske dagsorden udfordres </vt:lpstr>
      <vt:lpstr>De fem benspænd</vt:lpstr>
      <vt:lpstr>Børns og unges mediebrug</vt:lpstr>
      <vt:lpstr>Dias nummer 10</vt:lpstr>
      <vt:lpstr>Dias nummer 11</vt:lpstr>
      <vt:lpstr>Gendering ICT in everydaylife</vt:lpstr>
      <vt:lpstr>Mediefortællinger - veluddannede familier</vt:lpstr>
      <vt:lpstr>Lærerne og de nye vilkår</vt:lpstr>
      <vt:lpstr>Dias nummer 15</vt:lpstr>
      <vt:lpstr>Et udvidet didaktikbegreb</vt:lpstr>
      <vt:lpstr> Understøttelse af praksis i indskolingen </vt:lpstr>
      <vt:lpstr>Udfordring af praksis i udskolingen</vt:lpstr>
      <vt:lpstr>Udfordring af praksis i udskolingen</vt:lpstr>
      <vt:lpstr>Udfordring af praksis i udskolingen</vt:lpstr>
      <vt:lpstr>Udfordring af praksis i udskolingen</vt:lpstr>
      <vt:lpstr>Udfordring af praksis i udskolingen</vt:lpstr>
      <vt:lpstr>Udfordring af praksis i udskolingen</vt:lpstr>
      <vt:lpstr>UDVIKLINGSPROJEKTET                                                                                                                       SVENDBORG KOMMUNE 2011-2013 </vt:lpstr>
      <vt:lpstr> Mediepædagogiske vejledningsværktøjer  </vt:lpstr>
      <vt:lpstr>Mediepædagogiske vejledningsværktøjer  – nogle erfaringer</vt:lpstr>
      <vt:lpstr>Dias nummer 27</vt:lpstr>
      <vt:lpstr>Dias nummer 28</vt:lpstr>
      <vt:lpstr>  Skolen og medierne – Svendborg Kommune – 2012 </vt:lpstr>
      <vt:lpstr>Dias nummer 30</vt:lpstr>
      <vt:lpstr>Dias nummer 31</vt:lpstr>
      <vt:lpstr>Dias nummer 32</vt:lpstr>
      <vt:lpstr>Dias nummer 33</vt:lpstr>
      <vt:lpstr>Fremtidens vejledningsunivers</vt:lpstr>
      <vt:lpstr>Dias nummer 35</vt:lpstr>
      <vt:lpstr>Skolebiblioteket  som kultur- og læringscenter</vt:lpstr>
      <vt:lpstr>Skolebibliotekaren  – som udfordrende generalist</vt:lpstr>
      <vt:lpstr>Fremtidige læringsscenarier</vt:lpstr>
      <vt:lpstr>Udfordringer (I)</vt:lpstr>
      <vt:lpstr>Udfordringer (II)</vt:lpstr>
      <vt:lpstr>Udfordringer (III)</vt:lpstr>
    </vt:vector>
  </TitlesOfParts>
  <Company>N. Zahles Seminarium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Ny mediepædagogik  og didaktisk praksis  i et innovativt læringsmiljø</dc:title>
  <dc:creator>Ole Christensen</dc:creator>
  <cp:lastModifiedBy>Ole Christensen</cp:lastModifiedBy>
  <cp:revision>12</cp:revision>
  <dcterms:created xsi:type="dcterms:W3CDTF">2012-08-10T10:02:20Z</dcterms:created>
  <dcterms:modified xsi:type="dcterms:W3CDTF">2012-08-12T08:27:03Z</dcterms:modified>
</cp:coreProperties>
</file>